
<file path=[Content_Types].xml><?xml version="1.0" encoding="utf-8"?>
<Types xmlns="http://schemas.openxmlformats.org/package/2006/content-types">
  <Default Extension="emf" ContentType="image/x-emf"/>
  <Default Extension="jp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ppt/notesSlides/notesSlide1.xml" ContentType="application/vnd.openxmlformats-officedocument.presentationml.notesSlide+xml"/>
  <Override PartName="/ppt/diagrams/data4.xml" ContentType="application/vnd.openxmlformats-officedocument.drawingml.diagramData+xml"/>
  <Override PartName="/ppt/diagrams/layout4.xml" ContentType="application/vnd.openxmlformats-officedocument.drawingml.diagramLayout+xml"/>
  <Override PartName="/ppt/diagrams/quickStyle4.xml" ContentType="application/vnd.openxmlformats-officedocument.drawingml.diagramStyle+xml"/>
  <Override PartName="/ppt/diagrams/colors4.xml" ContentType="application/vnd.openxmlformats-officedocument.drawingml.diagramColors+xml"/>
  <Override PartName="/ppt/diagrams/drawing4.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2"/>
  </p:notesMasterIdLst>
  <p:sldIdLst>
    <p:sldId id="256" r:id="rId2"/>
    <p:sldId id="257" r:id="rId3"/>
    <p:sldId id="326" r:id="rId4"/>
    <p:sldId id="258" r:id="rId5"/>
    <p:sldId id="328" r:id="rId6"/>
    <p:sldId id="260" r:id="rId7"/>
    <p:sldId id="329" r:id="rId8"/>
    <p:sldId id="324" r:id="rId9"/>
    <p:sldId id="325" r:id="rId10"/>
    <p:sldId id="327"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188"/>
    <p:restoredTop sz="84354"/>
  </p:normalViewPr>
  <p:slideViewPr>
    <p:cSldViewPr snapToGrid="0" snapToObjects="1">
      <p:cViewPr varScale="1">
        <p:scale>
          <a:sx n="107" d="100"/>
          <a:sy n="107" d="100"/>
        </p:scale>
        <p:origin x="440" y="16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0_3">
  <dgm:title val=""/>
  <dgm:desc val=""/>
  <dgm:catLst>
    <dgm:cat type="mainScheme" pri="10300"/>
  </dgm:catLst>
  <dgm:styleLbl name="node0">
    <dgm:fillClrLst meth="repeat">
      <a:schemeClr val="dk2"/>
    </dgm:fillClrLst>
    <dgm:linClrLst meth="repeat">
      <a:schemeClr val="lt2"/>
    </dgm:linClrLst>
    <dgm:effectClrLst/>
    <dgm:txLinClrLst/>
    <dgm:txFillClrLst/>
    <dgm:txEffectClrLst/>
  </dgm:styleLbl>
  <dgm:styleLbl name="alignNode1">
    <dgm:fillClrLst meth="repeat">
      <a:schemeClr val="dk2"/>
    </dgm:fillClrLst>
    <dgm:linClrLst meth="repeat">
      <a:schemeClr val="dk2"/>
    </dgm:linClrLst>
    <dgm:effectClrLst/>
    <dgm:txLinClrLst/>
    <dgm:txFillClrLst/>
    <dgm:txEffectClrLst/>
  </dgm:styleLbl>
  <dgm:styleLbl name="node1">
    <dgm:fillClrLst meth="repeat">
      <a:schemeClr val="dk2"/>
    </dgm:fillClrLst>
    <dgm:linClrLst meth="repeat">
      <a:schemeClr val="lt2"/>
    </dgm:linClrLst>
    <dgm:effectClrLst/>
    <dgm:txLinClrLst/>
    <dgm:txFillClrLst/>
    <dgm:txEffectClrLst/>
  </dgm:styleLbl>
  <dgm:styleLbl name="lnNode1">
    <dgm:fillClrLst meth="repeat">
      <a:schemeClr val="dk2"/>
    </dgm:fillClrLst>
    <dgm:linClrLst meth="repeat">
      <a:schemeClr val="lt2"/>
    </dgm:linClrLst>
    <dgm:effectClrLst/>
    <dgm:txLinClrLst/>
    <dgm:txFillClrLst/>
    <dgm:txEffectClrLst/>
  </dgm:styleLbl>
  <dgm:styleLbl name="vennNode1">
    <dgm:fillClrLst meth="repeat">
      <a:schemeClr val="dk2">
        <a:alpha val="50000"/>
      </a:schemeClr>
    </dgm:fillClrLst>
    <dgm:linClrLst meth="repeat">
      <a:schemeClr val="lt2"/>
    </dgm:linClrLst>
    <dgm:effectClrLst/>
    <dgm:txLinClrLst/>
    <dgm:txFillClrLst/>
    <dgm:txEffectClrLst/>
  </dgm:styleLbl>
  <dgm:styleLbl name="node2">
    <dgm:fillClrLst meth="repeat">
      <a:schemeClr val="dk2"/>
    </dgm:fillClrLst>
    <dgm:linClrLst meth="repeat">
      <a:schemeClr val="lt2"/>
    </dgm:linClrLst>
    <dgm:effectClrLst/>
    <dgm:txLinClrLst/>
    <dgm:txFillClrLst/>
    <dgm:txEffectClrLst/>
  </dgm:styleLbl>
  <dgm:styleLbl name="node3">
    <dgm:fillClrLst meth="repeat">
      <a:schemeClr val="dk2"/>
    </dgm:fillClrLst>
    <dgm:linClrLst meth="repeat">
      <a:schemeClr val="lt2"/>
    </dgm:linClrLst>
    <dgm:effectClrLst/>
    <dgm:txLinClrLst/>
    <dgm:txFillClrLst/>
    <dgm:txEffectClrLst/>
  </dgm:styleLbl>
  <dgm:styleLbl name="node4">
    <dgm:fillClrLst meth="repeat">
      <a:schemeClr val="dk2"/>
    </dgm:fillClrLst>
    <dgm:linClrLst meth="repeat">
      <a:schemeClr val="lt2"/>
    </dgm:linClrLst>
    <dgm:effectClrLst/>
    <dgm:txLinClrLst/>
    <dgm:txFillClrLst/>
    <dgm:txEffectClrLst/>
  </dgm:styleLbl>
  <dgm:styleLbl name="fgImgPlace1">
    <dgm:fillClrLst meth="repeat">
      <a:schemeClr val="dk2">
        <a:tint val="50000"/>
      </a:schemeClr>
    </dgm:fillClrLst>
    <dgm:linClrLst meth="repeat">
      <a:schemeClr val="lt2"/>
    </dgm:linClrLst>
    <dgm:effectClrLst/>
    <dgm:txLinClrLst/>
    <dgm:txFillClrLst meth="repeat">
      <a:schemeClr val="lt2"/>
    </dgm:txFillClrLst>
    <dgm:txEffectClrLst/>
  </dgm:styleLbl>
  <dgm:styleLbl name="align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bgImgPlace1">
    <dgm:fillClrLst meth="repeat">
      <a:schemeClr val="dk2">
        <a:tint val="50000"/>
      </a:schemeClr>
    </dgm:fillClrLst>
    <dgm:linClrLst meth="repeat">
      <a:schemeClr val="dk2">
        <a:shade val="80000"/>
      </a:schemeClr>
    </dgm:linClrLst>
    <dgm:effectClrLst/>
    <dgm:txLinClrLst/>
    <dgm:txFillClrLst meth="repeat">
      <a:schemeClr val="lt2"/>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dgm:txEffectClrLst/>
  </dgm:styleLbl>
  <dgm:styleLbl name="sibTrans1D1">
    <dgm:fillClrLst meth="repeat">
      <a:schemeClr val="dk2"/>
    </dgm:fillClrLst>
    <dgm:linClrLst meth="repeat">
      <a:schemeClr val="dk2"/>
    </dgm:linClrLst>
    <dgm:effectClrLst/>
    <dgm:txLinClrLst/>
    <dgm:txFillClrLst meth="repeat">
      <a:schemeClr val="lt2"/>
    </dgm:txFillClrLst>
    <dgm:txEffectClrLst/>
  </dgm:styleLbl>
  <dgm:styleLbl name="callout">
    <dgm:fillClrLst meth="repeat">
      <a:schemeClr val="dk2"/>
    </dgm:fillClrLst>
    <dgm:linClrLst meth="repeat">
      <a:schemeClr val="dk2">
        <a:tint val="50000"/>
      </a:schemeClr>
    </dgm:linClrLst>
    <dgm:effectClrLst/>
    <dgm:txLinClrLst/>
    <dgm:txFillClrLst meth="repeat">
      <a:schemeClr val="lt2"/>
    </dgm:txFillClrLst>
    <dgm:txEffectClrLst/>
  </dgm:styleLbl>
  <dgm:styleLbl name="asst0">
    <dgm:fillClrLst meth="repeat">
      <a:schemeClr val="dk2"/>
    </dgm:fillClrLst>
    <dgm:linClrLst meth="repeat">
      <a:schemeClr val="lt2"/>
    </dgm:linClrLst>
    <dgm:effectClrLst/>
    <dgm:txLinClrLst/>
    <dgm:txFillClrLst/>
    <dgm:txEffectClrLst/>
  </dgm:styleLbl>
  <dgm:styleLbl name="asst1">
    <dgm:fillClrLst meth="repeat">
      <a:schemeClr val="dk2"/>
    </dgm:fillClrLst>
    <dgm:linClrLst meth="repeat">
      <a:schemeClr val="lt2"/>
    </dgm:linClrLst>
    <dgm:effectClrLst/>
    <dgm:txLinClrLst/>
    <dgm:txFillClrLst/>
    <dgm:txEffectClrLst/>
  </dgm:styleLbl>
  <dgm:styleLbl name="asst2">
    <dgm:fillClrLst meth="repeat">
      <a:schemeClr val="dk2"/>
    </dgm:fillClrLst>
    <dgm:linClrLst meth="repeat">
      <a:schemeClr val="lt2"/>
    </dgm:linClrLst>
    <dgm:effectClrLst/>
    <dgm:txLinClrLst/>
    <dgm:txFillClrLst/>
    <dgm:txEffectClrLst/>
  </dgm:styleLbl>
  <dgm:styleLbl name="asst3">
    <dgm:fillClrLst meth="repeat">
      <a:schemeClr val="dk2"/>
    </dgm:fillClrLst>
    <dgm:linClrLst meth="repeat">
      <a:schemeClr val="lt2"/>
    </dgm:linClrLst>
    <dgm:effectClrLst/>
    <dgm:txLinClrLst/>
    <dgm:txFillClrLst/>
    <dgm:txEffectClrLst/>
  </dgm:styleLbl>
  <dgm:styleLbl name="asst4">
    <dgm:fillClrLst meth="repeat">
      <a:schemeClr val="dk2"/>
    </dgm:fillClrLst>
    <dgm:linClrLst meth="repeat">
      <a:schemeClr val="lt2"/>
    </dgm:linClrLst>
    <dgm:effectClrLst/>
    <dgm:txLinClrLst/>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meth="repeat">
      <a:schemeClr val="lt2"/>
    </dgm:txFillClrLst>
    <dgm:txEffectClrLst/>
  </dgm:styleLbl>
  <dgm:styleLbl name="parChTrans2D2">
    <dgm:fillClrLst meth="repeat">
      <a:schemeClr val="dk2"/>
    </dgm:fillClrLst>
    <dgm:linClrLst meth="repeat">
      <a:schemeClr val="dk2"/>
    </dgm:linClrLst>
    <dgm:effectClrLst/>
    <dgm:txLinClrLst/>
    <dgm:txFillClrLst meth="repeat">
      <a:schemeClr val="lt2"/>
    </dgm:txFillClrLst>
    <dgm:txEffectClrLst/>
  </dgm:styleLbl>
  <dgm:styleLbl name="parChTrans2D3">
    <dgm:fillClrLst meth="repeat">
      <a:schemeClr val="dk2"/>
    </dgm:fillClrLst>
    <dgm:linClrLst meth="repeat">
      <a:schemeClr val="dk2"/>
    </dgm:linClrLst>
    <dgm:effectClrLst/>
    <dgm:txLinClrLst/>
    <dgm:txFillClrLst meth="repeat">
      <a:schemeClr val="lt2"/>
    </dgm:txFillClrLst>
    <dgm:txEffectClrLst/>
  </dgm:styleLbl>
  <dgm:styleLbl name="parChTrans2D4">
    <dgm:fillClrLst meth="repeat">
      <a:schemeClr val="dk2"/>
    </dgm:fillClrLst>
    <dgm:linClrLst meth="repeat">
      <a:schemeClr val="dk2"/>
    </dgm:linClrLst>
    <dgm:effectClrLst/>
    <dgm:txLinClrLst/>
    <dgm:txFillClrLst meth="repeat">
      <a:schemeClr val="lt2"/>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conF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align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trAlignAcc1">
    <dgm:fillClrLst meth="repeat">
      <a:schemeClr val="lt2">
        <a:alpha val="40000"/>
      </a:schemeClr>
    </dgm:fillClrLst>
    <dgm:linClrLst meth="repeat">
      <a:schemeClr val="dk2"/>
    </dgm:linClrLst>
    <dgm:effectClrLst/>
    <dgm:txLinClrLst/>
    <dgm:txFillClrLst meth="repeat">
      <a:schemeClr val="dk1"/>
    </dgm:txFillClrLst>
    <dgm:txEffectClrLst/>
  </dgm:styleLbl>
  <dgm:styleLbl name="bgAcc1">
    <dgm:fillClrLst meth="repeat">
      <a:schemeClr val="lt2">
        <a:alpha val="90000"/>
      </a:schemeClr>
    </dgm:fillClrLst>
    <dgm:linClrLst meth="repeat">
      <a:schemeClr val="dk2"/>
    </dgm:linClrLst>
    <dgm:effectClrLst/>
    <dgm:txLinClrLst/>
    <dgm:txFillClrLst meth="repeat">
      <a:schemeClr val="dk1"/>
    </dgm:txFillClrLst>
    <dgm:txEffectClrLst/>
  </dgm:styleLbl>
  <dgm:styleLbl name="solidFgAcc1">
    <dgm:fillClrLst meth="repeat">
      <a:schemeClr val="lt2"/>
    </dgm:fillClrLst>
    <dgm:linClrLst meth="repeat">
      <a:schemeClr val="dk2"/>
    </dgm:linClrLst>
    <dgm:effectClrLst/>
    <dgm:txLinClrLst/>
    <dgm:txFillClrLst meth="repeat">
      <a:schemeClr val="dk1"/>
    </dgm:txFillClrLst>
    <dgm:txEffectClrLst/>
  </dgm:styleLbl>
  <dgm:styleLbl name="solidAlignAcc1">
    <dgm:fillClrLst meth="repeat">
      <a:schemeClr val="lt2"/>
    </dgm:fillClrLst>
    <dgm:linClrLst meth="repeat">
      <a:schemeClr val="dk2"/>
    </dgm:linClrLst>
    <dgm:effectClrLst/>
    <dgm:txLinClrLst/>
    <dgm:txFillClrLst meth="repeat">
      <a:schemeClr val="dk1"/>
    </dgm:txFillClrLst>
    <dgm:txEffectClrLst/>
  </dgm:styleLbl>
  <dgm:styleLbl name="solidBgAcc1">
    <dgm:fillClrLst meth="repeat">
      <a:schemeClr val="lt2"/>
    </dgm:fillClrLst>
    <dgm:linClrLst meth="repeat">
      <a:schemeClr val="dk2"/>
    </dgm:linClrLst>
    <dgm:effectClrLst/>
    <dgm:txLinClrLst/>
    <dgm:txFillClrLst meth="repeat">
      <a:schemeClr val="dk1"/>
    </dgm:txFillClrLst>
    <dgm:txEffectClrLst/>
  </dgm:styleLbl>
  <dgm:styleLbl name="f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align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bgAccFollowNode1">
    <dgm:fillClrLst meth="repeat">
      <a:schemeClr val="dk2">
        <a:alpha val="90000"/>
        <a:tint val="40000"/>
      </a:schemeClr>
    </dgm:fillClrLst>
    <dgm:linClrLst meth="repeat">
      <a:schemeClr val="dk2">
        <a:alpha val="90000"/>
        <a:tint val="40000"/>
      </a:schemeClr>
    </dgm:linClrLst>
    <dgm:effectClrLst/>
    <dgm:txLinClrLst/>
    <dgm:txFillClrLst meth="repeat">
      <a:schemeClr val="dk1"/>
    </dgm:txFillClrLst>
    <dgm:txEffectClrLst/>
  </dgm:styleLbl>
  <dgm:styleLbl name="fgAcc0">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2">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3">
    <dgm:fillClrLst meth="repeat">
      <a:schemeClr val="lt2">
        <a:alpha val="90000"/>
      </a:schemeClr>
    </dgm:fillClrLst>
    <dgm:linClrLst meth="repeat">
      <a:schemeClr val="dk2"/>
    </dgm:linClrLst>
    <dgm:effectClrLst/>
    <dgm:txLinClrLst/>
    <dgm:txFillClrLst meth="repeat">
      <a:schemeClr val="dk1"/>
    </dgm:txFillClrLst>
    <dgm:txEffectClrLst/>
  </dgm:styleLbl>
  <dgm:styleLbl name="fgAcc4">
    <dgm:fillClrLst meth="repeat">
      <a:schemeClr val="lt2">
        <a:alpha val="90000"/>
      </a:schemeClr>
    </dgm:fillClrLst>
    <dgm:linClrLst meth="repeat">
      <a:schemeClr val="dk2"/>
    </dgm:linClrLst>
    <dgm:effectClrLst/>
    <dgm:txLinClrLst/>
    <dgm:txFillClrLst meth="repeat">
      <a:schemeClr val="dk1"/>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1"/>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1"/>
    </dgm:txFillClrLst>
    <dgm:txEffectClrLst/>
  </dgm:styleLbl>
  <dgm:styleLbl name="fgShp">
    <dgm:fillClrLst meth="repeat">
      <a:schemeClr val="dk2">
        <a:tint val="60000"/>
      </a:schemeClr>
    </dgm:fillClrLst>
    <dgm:linClrLst meth="repeat">
      <a:schemeClr val="lt2"/>
    </dgm:linClrLst>
    <dgm:effectClrLst/>
    <dgm:txLinClrLst/>
    <dgm:txFillClrLst meth="repeat">
      <a:schemeClr val="dk1"/>
    </dgm:txFillClrLst>
    <dgm:txEffectClrLst/>
  </dgm:styleLbl>
  <dgm:styleLbl name="revTx">
    <dgm:fillClrLst meth="repeat">
      <a:schemeClr val="lt2">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B9F6088-67F6-4EFA-913E-6C7D45296CFE}" type="doc">
      <dgm:prSet loTypeId="urn:microsoft.com/office/officeart/2008/layout/LinedList" loCatId="list" qsTypeId="urn:microsoft.com/office/officeart/2005/8/quickstyle/simple1" qsCatId="simple" csTypeId="urn:microsoft.com/office/officeart/2005/8/colors/colorful5" csCatId="colorful"/>
      <dgm:spPr/>
      <dgm:t>
        <a:bodyPr/>
        <a:lstStyle/>
        <a:p>
          <a:endParaRPr lang="en-US"/>
        </a:p>
      </dgm:t>
    </dgm:pt>
    <dgm:pt modelId="{596E3842-D1BE-4CAF-98BE-AF530C2BB653}">
      <dgm:prSet/>
      <dgm:spPr/>
      <dgm:t>
        <a:bodyPr/>
        <a:lstStyle/>
        <a:p>
          <a:r>
            <a:rPr lang="en-US" dirty="0"/>
            <a:t>EM reliability verification is a key challenge in the design of a microprocessor in the 14 nm technology.</a:t>
          </a:r>
        </a:p>
      </dgm:t>
    </dgm:pt>
    <dgm:pt modelId="{72E104FC-22CA-4DAD-A20E-1DB91BCC6486}" type="parTrans" cxnId="{6E446D86-850C-44D9-994A-FE7A6D0011E4}">
      <dgm:prSet/>
      <dgm:spPr/>
      <dgm:t>
        <a:bodyPr/>
        <a:lstStyle/>
        <a:p>
          <a:endParaRPr lang="en-US"/>
        </a:p>
      </dgm:t>
    </dgm:pt>
    <dgm:pt modelId="{2FD4B753-E9DF-4E7C-88E2-114BE88FE5E9}" type="sibTrans" cxnId="{6E446D86-850C-44D9-994A-FE7A6D0011E4}">
      <dgm:prSet/>
      <dgm:spPr/>
      <dgm:t>
        <a:bodyPr/>
        <a:lstStyle/>
        <a:p>
          <a:endParaRPr lang="en-US"/>
        </a:p>
      </dgm:t>
    </dgm:pt>
    <dgm:pt modelId="{11576736-5F41-4362-A58B-A31DFA272160}">
      <dgm:prSet/>
      <dgm:spPr/>
      <dgm:t>
        <a:bodyPr/>
        <a:lstStyle/>
        <a:p>
          <a:r>
            <a:rPr lang="en-US"/>
            <a:t>Increasing interconnect current densities, higher current drive of FINFETs, a multi-billion transistor chip, and elevated temperatures due to local self-heating all required us to look for a robust EM verification methodology.</a:t>
          </a:r>
        </a:p>
      </dgm:t>
    </dgm:pt>
    <dgm:pt modelId="{DB882A32-23EE-4A50-8D81-E0E08B811C3B}" type="parTrans" cxnId="{247A7DCF-5238-44F0-9B39-1266AFB6BEE5}">
      <dgm:prSet/>
      <dgm:spPr/>
      <dgm:t>
        <a:bodyPr/>
        <a:lstStyle/>
        <a:p>
          <a:endParaRPr lang="en-US"/>
        </a:p>
      </dgm:t>
    </dgm:pt>
    <dgm:pt modelId="{09A8FBF9-2CE1-4CD7-ACE5-7B92B030A835}" type="sibTrans" cxnId="{247A7DCF-5238-44F0-9B39-1266AFB6BEE5}">
      <dgm:prSet/>
      <dgm:spPr/>
      <dgm:t>
        <a:bodyPr/>
        <a:lstStyle/>
        <a:p>
          <a:endParaRPr lang="en-US"/>
        </a:p>
      </dgm:t>
    </dgm:pt>
    <dgm:pt modelId="{788376D3-D745-4ED5-9F2A-84CC64D78942}">
      <dgm:prSet/>
      <dgm:spPr/>
      <dgm:t>
        <a:bodyPr/>
        <a:lstStyle/>
        <a:p>
          <a:r>
            <a:rPr lang="en-US"/>
            <a:t>Since large parts of the design were implemented out of library cells, we needed to devise an efficient method of verifying each cell’s EM reliability</a:t>
          </a:r>
        </a:p>
      </dgm:t>
    </dgm:pt>
    <dgm:pt modelId="{CCC0392E-DE8F-4A40-8CF0-C51AD2FD9FD8}" type="parTrans" cxnId="{B33CA6EC-9A43-4BC0-A046-A951527C4822}">
      <dgm:prSet/>
      <dgm:spPr/>
      <dgm:t>
        <a:bodyPr/>
        <a:lstStyle/>
        <a:p>
          <a:endParaRPr lang="en-US"/>
        </a:p>
      </dgm:t>
    </dgm:pt>
    <dgm:pt modelId="{6FB13D8C-091A-4287-9697-002923BA102A}" type="sibTrans" cxnId="{B33CA6EC-9A43-4BC0-A046-A951527C4822}">
      <dgm:prSet/>
      <dgm:spPr/>
      <dgm:t>
        <a:bodyPr/>
        <a:lstStyle/>
        <a:p>
          <a:endParaRPr lang="en-US"/>
        </a:p>
      </dgm:t>
    </dgm:pt>
    <dgm:pt modelId="{1087454C-3B52-5C4F-9379-31B30CE2028B}" type="pres">
      <dgm:prSet presAssocID="{FB9F6088-67F6-4EFA-913E-6C7D45296CFE}" presName="vert0" presStyleCnt="0">
        <dgm:presLayoutVars>
          <dgm:dir/>
          <dgm:animOne val="branch"/>
          <dgm:animLvl val="lvl"/>
        </dgm:presLayoutVars>
      </dgm:prSet>
      <dgm:spPr/>
    </dgm:pt>
    <dgm:pt modelId="{534965CF-576B-E84B-849D-2C2FB925709E}" type="pres">
      <dgm:prSet presAssocID="{596E3842-D1BE-4CAF-98BE-AF530C2BB653}" presName="thickLine" presStyleLbl="alignNode1" presStyleIdx="0" presStyleCnt="3"/>
      <dgm:spPr/>
    </dgm:pt>
    <dgm:pt modelId="{EA572AA0-DAED-1747-BA01-40E96724DA04}" type="pres">
      <dgm:prSet presAssocID="{596E3842-D1BE-4CAF-98BE-AF530C2BB653}" presName="horz1" presStyleCnt="0"/>
      <dgm:spPr/>
    </dgm:pt>
    <dgm:pt modelId="{E7C26859-CE57-4041-AE34-19D5A2AA5C60}" type="pres">
      <dgm:prSet presAssocID="{596E3842-D1BE-4CAF-98BE-AF530C2BB653}" presName="tx1" presStyleLbl="revTx" presStyleIdx="0" presStyleCnt="3"/>
      <dgm:spPr/>
    </dgm:pt>
    <dgm:pt modelId="{27C8CCBD-8531-5242-BBB4-F2B7A063B630}" type="pres">
      <dgm:prSet presAssocID="{596E3842-D1BE-4CAF-98BE-AF530C2BB653}" presName="vert1" presStyleCnt="0"/>
      <dgm:spPr/>
    </dgm:pt>
    <dgm:pt modelId="{21A560CF-D172-914A-82F1-817451C5AE50}" type="pres">
      <dgm:prSet presAssocID="{11576736-5F41-4362-A58B-A31DFA272160}" presName="thickLine" presStyleLbl="alignNode1" presStyleIdx="1" presStyleCnt="3"/>
      <dgm:spPr/>
    </dgm:pt>
    <dgm:pt modelId="{C511DEEA-4B91-A142-832E-A8A7B4BF76DB}" type="pres">
      <dgm:prSet presAssocID="{11576736-5F41-4362-A58B-A31DFA272160}" presName="horz1" presStyleCnt="0"/>
      <dgm:spPr/>
    </dgm:pt>
    <dgm:pt modelId="{939E44F8-ED1D-474B-A611-AB3B261E4616}" type="pres">
      <dgm:prSet presAssocID="{11576736-5F41-4362-A58B-A31DFA272160}" presName="tx1" presStyleLbl="revTx" presStyleIdx="1" presStyleCnt="3"/>
      <dgm:spPr/>
    </dgm:pt>
    <dgm:pt modelId="{8B3C34D7-D91E-AA4C-B2CB-F27EB3CA4FF1}" type="pres">
      <dgm:prSet presAssocID="{11576736-5F41-4362-A58B-A31DFA272160}" presName="vert1" presStyleCnt="0"/>
      <dgm:spPr/>
    </dgm:pt>
    <dgm:pt modelId="{15E08CA8-45AF-FB4C-8F69-0341799BDBF7}" type="pres">
      <dgm:prSet presAssocID="{788376D3-D745-4ED5-9F2A-84CC64D78942}" presName="thickLine" presStyleLbl="alignNode1" presStyleIdx="2" presStyleCnt="3"/>
      <dgm:spPr/>
    </dgm:pt>
    <dgm:pt modelId="{43E5336B-AC06-5748-B41D-2BB9DF1EBA54}" type="pres">
      <dgm:prSet presAssocID="{788376D3-D745-4ED5-9F2A-84CC64D78942}" presName="horz1" presStyleCnt="0"/>
      <dgm:spPr/>
    </dgm:pt>
    <dgm:pt modelId="{1558F568-1539-6E48-B9EF-BD25BB4DDC82}" type="pres">
      <dgm:prSet presAssocID="{788376D3-D745-4ED5-9F2A-84CC64D78942}" presName="tx1" presStyleLbl="revTx" presStyleIdx="2" presStyleCnt="3"/>
      <dgm:spPr/>
    </dgm:pt>
    <dgm:pt modelId="{10752A6E-EF85-3A40-ADB6-85F8A251D7C6}" type="pres">
      <dgm:prSet presAssocID="{788376D3-D745-4ED5-9F2A-84CC64D78942}" presName="vert1" presStyleCnt="0"/>
      <dgm:spPr/>
    </dgm:pt>
  </dgm:ptLst>
  <dgm:cxnLst>
    <dgm:cxn modelId="{6AB96D25-B411-AE47-A320-00D1406B44BC}" type="presOf" srcId="{596E3842-D1BE-4CAF-98BE-AF530C2BB653}" destId="{E7C26859-CE57-4041-AE34-19D5A2AA5C60}" srcOrd="0" destOrd="0" presId="urn:microsoft.com/office/officeart/2008/layout/LinedList"/>
    <dgm:cxn modelId="{C9C86C2C-5E13-DB48-8F69-AC035A2C7533}" type="presOf" srcId="{11576736-5F41-4362-A58B-A31DFA272160}" destId="{939E44F8-ED1D-474B-A611-AB3B261E4616}" srcOrd="0" destOrd="0" presId="urn:microsoft.com/office/officeart/2008/layout/LinedList"/>
    <dgm:cxn modelId="{F30C153C-EE12-7942-A4C9-EEAE2452654C}" type="presOf" srcId="{788376D3-D745-4ED5-9F2A-84CC64D78942}" destId="{1558F568-1539-6E48-B9EF-BD25BB4DDC82}" srcOrd="0" destOrd="0" presId="urn:microsoft.com/office/officeart/2008/layout/LinedList"/>
    <dgm:cxn modelId="{6E446D86-850C-44D9-994A-FE7A6D0011E4}" srcId="{FB9F6088-67F6-4EFA-913E-6C7D45296CFE}" destId="{596E3842-D1BE-4CAF-98BE-AF530C2BB653}" srcOrd="0" destOrd="0" parTransId="{72E104FC-22CA-4DAD-A20E-1DB91BCC6486}" sibTransId="{2FD4B753-E9DF-4E7C-88E2-114BE88FE5E9}"/>
    <dgm:cxn modelId="{F98CEF89-D3D9-D54C-B3A8-40AD8FC0FEBF}" type="presOf" srcId="{FB9F6088-67F6-4EFA-913E-6C7D45296CFE}" destId="{1087454C-3B52-5C4F-9379-31B30CE2028B}" srcOrd="0" destOrd="0" presId="urn:microsoft.com/office/officeart/2008/layout/LinedList"/>
    <dgm:cxn modelId="{247A7DCF-5238-44F0-9B39-1266AFB6BEE5}" srcId="{FB9F6088-67F6-4EFA-913E-6C7D45296CFE}" destId="{11576736-5F41-4362-A58B-A31DFA272160}" srcOrd="1" destOrd="0" parTransId="{DB882A32-23EE-4A50-8D81-E0E08B811C3B}" sibTransId="{09A8FBF9-2CE1-4CD7-ACE5-7B92B030A835}"/>
    <dgm:cxn modelId="{B33CA6EC-9A43-4BC0-A046-A951527C4822}" srcId="{FB9F6088-67F6-4EFA-913E-6C7D45296CFE}" destId="{788376D3-D745-4ED5-9F2A-84CC64D78942}" srcOrd="2" destOrd="0" parTransId="{CCC0392E-DE8F-4A40-8CF0-C51AD2FD9FD8}" sibTransId="{6FB13D8C-091A-4287-9697-002923BA102A}"/>
    <dgm:cxn modelId="{1B6667B2-1F73-EF40-B061-4604E8329775}" type="presParOf" srcId="{1087454C-3B52-5C4F-9379-31B30CE2028B}" destId="{534965CF-576B-E84B-849D-2C2FB925709E}" srcOrd="0" destOrd="0" presId="urn:microsoft.com/office/officeart/2008/layout/LinedList"/>
    <dgm:cxn modelId="{D6EB179B-C262-264C-B8D1-EDB8D501D26F}" type="presParOf" srcId="{1087454C-3B52-5C4F-9379-31B30CE2028B}" destId="{EA572AA0-DAED-1747-BA01-40E96724DA04}" srcOrd="1" destOrd="0" presId="urn:microsoft.com/office/officeart/2008/layout/LinedList"/>
    <dgm:cxn modelId="{0900C466-2721-434C-9C5A-052886DAC47A}" type="presParOf" srcId="{EA572AA0-DAED-1747-BA01-40E96724DA04}" destId="{E7C26859-CE57-4041-AE34-19D5A2AA5C60}" srcOrd="0" destOrd="0" presId="urn:microsoft.com/office/officeart/2008/layout/LinedList"/>
    <dgm:cxn modelId="{18362F46-415C-1F40-A92B-19104658B044}" type="presParOf" srcId="{EA572AA0-DAED-1747-BA01-40E96724DA04}" destId="{27C8CCBD-8531-5242-BBB4-F2B7A063B630}" srcOrd="1" destOrd="0" presId="urn:microsoft.com/office/officeart/2008/layout/LinedList"/>
    <dgm:cxn modelId="{FB4D45F2-44D8-3045-9230-5938A31116ED}" type="presParOf" srcId="{1087454C-3B52-5C4F-9379-31B30CE2028B}" destId="{21A560CF-D172-914A-82F1-817451C5AE50}" srcOrd="2" destOrd="0" presId="urn:microsoft.com/office/officeart/2008/layout/LinedList"/>
    <dgm:cxn modelId="{25C06278-5B88-3349-8279-F87CC1550E6D}" type="presParOf" srcId="{1087454C-3B52-5C4F-9379-31B30CE2028B}" destId="{C511DEEA-4B91-A142-832E-A8A7B4BF76DB}" srcOrd="3" destOrd="0" presId="urn:microsoft.com/office/officeart/2008/layout/LinedList"/>
    <dgm:cxn modelId="{CA08E1CA-2A85-F841-A484-41AE4121C4AA}" type="presParOf" srcId="{C511DEEA-4B91-A142-832E-A8A7B4BF76DB}" destId="{939E44F8-ED1D-474B-A611-AB3B261E4616}" srcOrd="0" destOrd="0" presId="urn:microsoft.com/office/officeart/2008/layout/LinedList"/>
    <dgm:cxn modelId="{17F1ABEE-07E5-C540-8AC2-09E7DA0B459E}" type="presParOf" srcId="{C511DEEA-4B91-A142-832E-A8A7B4BF76DB}" destId="{8B3C34D7-D91E-AA4C-B2CB-F27EB3CA4FF1}" srcOrd="1" destOrd="0" presId="urn:microsoft.com/office/officeart/2008/layout/LinedList"/>
    <dgm:cxn modelId="{241DC34E-6EDE-0D4C-8743-15F5DEF0B363}" type="presParOf" srcId="{1087454C-3B52-5C4F-9379-31B30CE2028B}" destId="{15E08CA8-45AF-FB4C-8F69-0341799BDBF7}" srcOrd="4" destOrd="0" presId="urn:microsoft.com/office/officeart/2008/layout/LinedList"/>
    <dgm:cxn modelId="{FA150798-2D68-074E-92A3-957B5FE263FA}" type="presParOf" srcId="{1087454C-3B52-5C4F-9379-31B30CE2028B}" destId="{43E5336B-AC06-5748-B41D-2BB9DF1EBA54}" srcOrd="5" destOrd="0" presId="urn:microsoft.com/office/officeart/2008/layout/LinedList"/>
    <dgm:cxn modelId="{678ABF00-7C7B-004E-8AC8-A022840E50BD}" type="presParOf" srcId="{43E5336B-AC06-5748-B41D-2BB9DF1EBA54}" destId="{1558F568-1539-6E48-B9EF-BD25BB4DDC82}" srcOrd="0" destOrd="0" presId="urn:microsoft.com/office/officeart/2008/layout/LinedList"/>
    <dgm:cxn modelId="{BF555D6F-7051-4B40-A2AE-8569BC5AB9D8}" type="presParOf" srcId="{43E5336B-AC06-5748-B41D-2BB9DF1EBA54}" destId="{10752A6E-EF85-3A40-ADB6-85F8A251D7C6}" srcOrd="1" destOrd="0" presId="urn:microsoft.com/office/officeart/2008/layout/Lined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01671DA3-6320-489C-AAF0-B12DECF9FAA4}" type="doc">
      <dgm:prSet loTypeId="urn:microsoft.com/office/officeart/2008/layout/LinedList" loCatId="list" qsTypeId="urn:microsoft.com/office/officeart/2005/8/quickstyle/simple1" qsCatId="simple" csTypeId="urn:microsoft.com/office/officeart/2005/8/colors/colorful2" csCatId="colorful" phldr="1"/>
      <dgm:spPr/>
      <dgm:t>
        <a:bodyPr/>
        <a:lstStyle/>
        <a:p>
          <a:endParaRPr lang="en-US"/>
        </a:p>
      </dgm:t>
    </dgm:pt>
    <dgm:pt modelId="{6C9DA0B6-A4BF-4C82-803F-87E806514D5E}">
      <dgm:prSet/>
      <dgm:spPr/>
      <dgm:t>
        <a:bodyPr/>
        <a:lstStyle/>
        <a:p>
          <a:r>
            <a:rPr lang="en-US" dirty="0"/>
            <a:t>Current in the interconnect is a function of voltage, frequency, capacitance on outputs, and transition time (slew) of inputs. </a:t>
          </a:r>
        </a:p>
      </dgm:t>
    </dgm:pt>
    <dgm:pt modelId="{6BE77035-57A6-4ED4-89AD-0CE90EF9194A}" type="parTrans" cxnId="{AD9DDDC5-6F6B-4605-8D42-0ACF466EDDCA}">
      <dgm:prSet/>
      <dgm:spPr/>
      <dgm:t>
        <a:bodyPr/>
        <a:lstStyle/>
        <a:p>
          <a:endParaRPr lang="en-US"/>
        </a:p>
      </dgm:t>
    </dgm:pt>
    <dgm:pt modelId="{B8739E21-B460-42BF-A327-A5526B46E4FA}" type="sibTrans" cxnId="{AD9DDDC5-6F6B-4605-8D42-0ACF466EDDCA}">
      <dgm:prSet/>
      <dgm:spPr/>
      <dgm:t>
        <a:bodyPr/>
        <a:lstStyle/>
        <a:p>
          <a:endParaRPr lang="en-US"/>
        </a:p>
      </dgm:t>
    </dgm:pt>
    <dgm:pt modelId="{05AD731B-3133-4673-BE33-A303C43F2172}">
      <dgm:prSet/>
      <dgm:spPr/>
      <dgm:t>
        <a:bodyPr/>
        <a:lstStyle/>
        <a:p>
          <a:r>
            <a:rPr lang="en-US"/>
            <a:t>The current limit of the interconnect is a function of layout (interconnect length, width and metal level), temperature and power-on-hours (POH). </a:t>
          </a:r>
        </a:p>
      </dgm:t>
    </dgm:pt>
    <dgm:pt modelId="{5F9D7F44-B273-423C-9C4D-D3B2453F678F}" type="parTrans" cxnId="{16113940-F30C-4ED4-8277-500262E9FCCC}">
      <dgm:prSet/>
      <dgm:spPr/>
      <dgm:t>
        <a:bodyPr/>
        <a:lstStyle/>
        <a:p>
          <a:endParaRPr lang="en-US"/>
        </a:p>
      </dgm:t>
    </dgm:pt>
    <dgm:pt modelId="{0266632C-6EBD-46C1-AB49-ABFB545DE7C8}" type="sibTrans" cxnId="{16113940-F30C-4ED4-8277-500262E9FCCC}">
      <dgm:prSet/>
      <dgm:spPr/>
      <dgm:t>
        <a:bodyPr/>
        <a:lstStyle/>
        <a:p>
          <a:endParaRPr lang="en-US"/>
        </a:p>
      </dgm:t>
    </dgm:pt>
    <dgm:pt modelId="{E6C67C15-2A1E-4E1A-97DB-B50C2900262B}">
      <dgm:prSet/>
      <dgm:spPr/>
      <dgm:t>
        <a:bodyPr/>
        <a:lstStyle/>
        <a:p>
          <a:r>
            <a:rPr lang="en-US"/>
            <a:t>Self-heating in cells depends on power and thermal resistance (RTH), the latter a function of the layout.</a:t>
          </a:r>
        </a:p>
      </dgm:t>
    </dgm:pt>
    <dgm:pt modelId="{12471CC4-9952-47FB-8863-70381800A848}" type="parTrans" cxnId="{617CBE8A-FF0C-47D9-A32B-D1019ED3A608}">
      <dgm:prSet/>
      <dgm:spPr/>
      <dgm:t>
        <a:bodyPr/>
        <a:lstStyle/>
        <a:p>
          <a:endParaRPr lang="en-US"/>
        </a:p>
      </dgm:t>
    </dgm:pt>
    <dgm:pt modelId="{008543B0-CF09-4CE4-805F-12EEA4BA3EEA}" type="sibTrans" cxnId="{617CBE8A-FF0C-47D9-A32B-D1019ED3A608}">
      <dgm:prSet/>
      <dgm:spPr/>
      <dgm:t>
        <a:bodyPr/>
        <a:lstStyle/>
        <a:p>
          <a:endParaRPr lang="en-US"/>
        </a:p>
      </dgm:t>
    </dgm:pt>
    <dgm:pt modelId="{861E2E8F-BF92-8844-8751-B1F84D67DFDB}" type="pres">
      <dgm:prSet presAssocID="{01671DA3-6320-489C-AAF0-B12DECF9FAA4}" presName="vert0" presStyleCnt="0">
        <dgm:presLayoutVars>
          <dgm:dir/>
          <dgm:animOne val="branch"/>
          <dgm:animLvl val="lvl"/>
        </dgm:presLayoutVars>
      </dgm:prSet>
      <dgm:spPr/>
    </dgm:pt>
    <dgm:pt modelId="{2EC2802A-E4BD-2A4A-BA6F-803D53208AD8}" type="pres">
      <dgm:prSet presAssocID="{6C9DA0B6-A4BF-4C82-803F-87E806514D5E}" presName="thickLine" presStyleLbl="alignNode1" presStyleIdx="0" presStyleCnt="3"/>
      <dgm:spPr/>
    </dgm:pt>
    <dgm:pt modelId="{C7946EDD-2601-3540-A762-8431FA5EEC53}" type="pres">
      <dgm:prSet presAssocID="{6C9DA0B6-A4BF-4C82-803F-87E806514D5E}" presName="horz1" presStyleCnt="0"/>
      <dgm:spPr/>
    </dgm:pt>
    <dgm:pt modelId="{E62C9424-E7C4-F740-8C41-7BFA7A7E78CA}" type="pres">
      <dgm:prSet presAssocID="{6C9DA0B6-A4BF-4C82-803F-87E806514D5E}" presName="tx1" presStyleLbl="revTx" presStyleIdx="0" presStyleCnt="3"/>
      <dgm:spPr/>
    </dgm:pt>
    <dgm:pt modelId="{D9A7C1FB-E48F-3643-9E33-BC2725979DD5}" type="pres">
      <dgm:prSet presAssocID="{6C9DA0B6-A4BF-4C82-803F-87E806514D5E}" presName="vert1" presStyleCnt="0"/>
      <dgm:spPr/>
    </dgm:pt>
    <dgm:pt modelId="{E907FB1B-836D-444C-93B2-0761AB59C0AD}" type="pres">
      <dgm:prSet presAssocID="{05AD731B-3133-4673-BE33-A303C43F2172}" presName="thickLine" presStyleLbl="alignNode1" presStyleIdx="1" presStyleCnt="3"/>
      <dgm:spPr/>
    </dgm:pt>
    <dgm:pt modelId="{4D71216E-994E-CB4C-8AA8-5A75800B68E2}" type="pres">
      <dgm:prSet presAssocID="{05AD731B-3133-4673-BE33-A303C43F2172}" presName="horz1" presStyleCnt="0"/>
      <dgm:spPr/>
    </dgm:pt>
    <dgm:pt modelId="{E43560EE-CD19-AE4B-BEDE-82DA49F00142}" type="pres">
      <dgm:prSet presAssocID="{05AD731B-3133-4673-BE33-A303C43F2172}" presName="tx1" presStyleLbl="revTx" presStyleIdx="1" presStyleCnt="3"/>
      <dgm:spPr/>
    </dgm:pt>
    <dgm:pt modelId="{A650F4CA-1280-7845-A025-163109589C9B}" type="pres">
      <dgm:prSet presAssocID="{05AD731B-3133-4673-BE33-A303C43F2172}" presName="vert1" presStyleCnt="0"/>
      <dgm:spPr/>
    </dgm:pt>
    <dgm:pt modelId="{647C5798-FB56-6F4C-8CCA-E04F628A8397}" type="pres">
      <dgm:prSet presAssocID="{E6C67C15-2A1E-4E1A-97DB-B50C2900262B}" presName="thickLine" presStyleLbl="alignNode1" presStyleIdx="2" presStyleCnt="3"/>
      <dgm:spPr/>
    </dgm:pt>
    <dgm:pt modelId="{B5D99CAB-B31A-2145-835C-85E9A062EFE2}" type="pres">
      <dgm:prSet presAssocID="{E6C67C15-2A1E-4E1A-97DB-B50C2900262B}" presName="horz1" presStyleCnt="0"/>
      <dgm:spPr/>
    </dgm:pt>
    <dgm:pt modelId="{23F31911-BF5C-4A46-89F0-1DD45BC700C0}" type="pres">
      <dgm:prSet presAssocID="{E6C67C15-2A1E-4E1A-97DB-B50C2900262B}" presName="tx1" presStyleLbl="revTx" presStyleIdx="2" presStyleCnt="3"/>
      <dgm:spPr/>
    </dgm:pt>
    <dgm:pt modelId="{C5D14878-B744-A247-B5A9-69643CD8B5B1}" type="pres">
      <dgm:prSet presAssocID="{E6C67C15-2A1E-4E1A-97DB-B50C2900262B}" presName="vert1" presStyleCnt="0"/>
      <dgm:spPr/>
    </dgm:pt>
  </dgm:ptLst>
  <dgm:cxnLst>
    <dgm:cxn modelId="{6A10ED13-2EDE-9847-8DBD-C795F30D65A0}" type="presOf" srcId="{05AD731B-3133-4673-BE33-A303C43F2172}" destId="{E43560EE-CD19-AE4B-BEDE-82DA49F00142}" srcOrd="0" destOrd="0" presId="urn:microsoft.com/office/officeart/2008/layout/LinedList"/>
    <dgm:cxn modelId="{7333E728-5AA1-404C-B3C3-19F03293E595}" type="presOf" srcId="{01671DA3-6320-489C-AAF0-B12DECF9FAA4}" destId="{861E2E8F-BF92-8844-8751-B1F84D67DFDB}" srcOrd="0" destOrd="0" presId="urn:microsoft.com/office/officeart/2008/layout/LinedList"/>
    <dgm:cxn modelId="{47B71E2F-0F6E-5943-9C36-7629F9C6B909}" type="presOf" srcId="{6C9DA0B6-A4BF-4C82-803F-87E806514D5E}" destId="{E62C9424-E7C4-F740-8C41-7BFA7A7E78CA}" srcOrd="0" destOrd="0" presId="urn:microsoft.com/office/officeart/2008/layout/LinedList"/>
    <dgm:cxn modelId="{16113940-F30C-4ED4-8277-500262E9FCCC}" srcId="{01671DA3-6320-489C-AAF0-B12DECF9FAA4}" destId="{05AD731B-3133-4673-BE33-A303C43F2172}" srcOrd="1" destOrd="0" parTransId="{5F9D7F44-B273-423C-9C4D-D3B2453F678F}" sibTransId="{0266632C-6EBD-46C1-AB49-ABFB545DE7C8}"/>
    <dgm:cxn modelId="{F2D09C6B-96A0-624D-8450-42B6C63C61D4}" type="presOf" srcId="{E6C67C15-2A1E-4E1A-97DB-B50C2900262B}" destId="{23F31911-BF5C-4A46-89F0-1DD45BC700C0}" srcOrd="0" destOrd="0" presId="urn:microsoft.com/office/officeart/2008/layout/LinedList"/>
    <dgm:cxn modelId="{617CBE8A-FF0C-47D9-A32B-D1019ED3A608}" srcId="{01671DA3-6320-489C-AAF0-B12DECF9FAA4}" destId="{E6C67C15-2A1E-4E1A-97DB-B50C2900262B}" srcOrd="2" destOrd="0" parTransId="{12471CC4-9952-47FB-8863-70381800A848}" sibTransId="{008543B0-CF09-4CE4-805F-12EEA4BA3EEA}"/>
    <dgm:cxn modelId="{AD9DDDC5-6F6B-4605-8D42-0ACF466EDDCA}" srcId="{01671DA3-6320-489C-AAF0-B12DECF9FAA4}" destId="{6C9DA0B6-A4BF-4C82-803F-87E806514D5E}" srcOrd="0" destOrd="0" parTransId="{6BE77035-57A6-4ED4-89AD-0CE90EF9194A}" sibTransId="{B8739E21-B460-42BF-A327-A5526B46E4FA}"/>
    <dgm:cxn modelId="{6830DE14-4324-8146-A965-E40087163CCF}" type="presParOf" srcId="{861E2E8F-BF92-8844-8751-B1F84D67DFDB}" destId="{2EC2802A-E4BD-2A4A-BA6F-803D53208AD8}" srcOrd="0" destOrd="0" presId="urn:microsoft.com/office/officeart/2008/layout/LinedList"/>
    <dgm:cxn modelId="{BCB11D1B-B35C-6E40-80E7-986EA01703A7}" type="presParOf" srcId="{861E2E8F-BF92-8844-8751-B1F84D67DFDB}" destId="{C7946EDD-2601-3540-A762-8431FA5EEC53}" srcOrd="1" destOrd="0" presId="urn:microsoft.com/office/officeart/2008/layout/LinedList"/>
    <dgm:cxn modelId="{C87BD322-B83B-9845-BFF6-8419E1D900AF}" type="presParOf" srcId="{C7946EDD-2601-3540-A762-8431FA5EEC53}" destId="{E62C9424-E7C4-F740-8C41-7BFA7A7E78CA}" srcOrd="0" destOrd="0" presId="urn:microsoft.com/office/officeart/2008/layout/LinedList"/>
    <dgm:cxn modelId="{EFF5B6E0-A96E-7C40-B45F-087E9859192A}" type="presParOf" srcId="{C7946EDD-2601-3540-A762-8431FA5EEC53}" destId="{D9A7C1FB-E48F-3643-9E33-BC2725979DD5}" srcOrd="1" destOrd="0" presId="urn:microsoft.com/office/officeart/2008/layout/LinedList"/>
    <dgm:cxn modelId="{31DE8AB9-637D-4440-8ED7-5BB2B56F3EBF}" type="presParOf" srcId="{861E2E8F-BF92-8844-8751-B1F84D67DFDB}" destId="{E907FB1B-836D-444C-93B2-0761AB59C0AD}" srcOrd="2" destOrd="0" presId="urn:microsoft.com/office/officeart/2008/layout/LinedList"/>
    <dgm:cxn modelId="{BDE46EFB-D076-554F-889D-24D8D1C5D4A1}" type="presParOf" srcId="{861E2E8F-BF92-8844-8751-B1F84D67DFDB}" destId="{4D71216E-994E-CB4C-8AA8-5A75800B68E2}" srcOrd="3" destOrd="0" presId="urn:microsoft.com/office/officeart/2008/layout/LinedList"/>
    <dgm:cxn modelId="{B1656B68-9488-2146-A1B9-4FB50F51C8D6}" type="presParOf" srcId="{4D71216E-994E-CB4C-8AA8-5A75800B68E2}" destId="{E43560EE-CD19-AE4B-BEDE-82DA49F00142}" srcOrd="0" destOrd="0" presId="urn:microsoft.com/office/officeart/2008/layout/LinedList"/>
    <dgm:cxn modelId="{04169B2C-18A9-3643-BB09-C1564FB69E79}" type="presParOf" srcId="{4D71216E-994E-CB4C-8AA8-5A75800B68E2}" destId="{A650F4CA-1280-7845-A025-163109589C9B}" srcOrd="1" destOrd="0" presId="urn:microsoft.com/office/officeart/2008/layout/LinedList"/>
    <dgm:cxn modelId="{1C17C470-73F4-CC4E-93BC-7097688EAB1A}" type="presParOf" srcId="{861E2E8F-BF92-8844-8751-B1F84D67DFDB}" destId="{647C5798-FB56-6F4C-8CCA-E04F628A8397}" srcOrd="4" destOrd="0" presId="urn:microsoft.com/office/officeart/2008/layout/LinedList"/>
    <dgm:cxn modelId="{C5022527-E9C3-324A-AAB3-DD4F50FC64EE}" type="presParOf" srcId="{861E2E8F-BF92-8844-8751-B1F84D67DFDB}" destId="{B5D99CAB-B31A-2145-835C-85E9A062EFE2}" srcOrd="5" destOrd="0" presId="urn:microsoft.com/office/officeart/2008/layout/LinedList"/>
    <dgm:cxn modelId="{18E4BABD-FB44-C74D-9112-D5E2C1DAFF83}" type="presParOf" srcId="{B5D99CAB-B31A-2145-835C-85E9A062EFE2}" destId="{23F31911-BF5C-4A46-89F0-1DD45BC700C0}" srcOrd="0" destOrd="0" presId="urn:microsoft.com/office/officeart/2008/layout/LinedList"/>
    <dgm:cxn modelId="{F05A32F2-DDE6-6A43-8202-20A590F32BF1}" type="presParOf" srcId="{B5D99CAB-B31A-2145-835C-85E9A062EFE2}" destId="{C5D14878-B744-A247-B5A9-69643CD8B5B1}" srcOrd="1" destOrd="0" presId="urn:microsoft.com/office/officeart/2008/layout/Lined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FD123968-443D-4DAD-9B8F-92193C7088DF}" type="doc">
      <dgm:prSet loTypeId="urn:microsoft.com/office/officeart/2005/8/layout/hierarchy1" loCatId="hierarchy" qsTypeId="urn:microsoft.com/office/officeart/2005/8/quickstyle/simple1" qsCatId="simple" csTypeId="urn:microsoft.com/office/officeart/2005/8/colors/accent0_3" csCatId="mainScheme"/>
      <dgm:spPr/>
      <dgm:t>
        <a:bodyPr/>
        <a:lstStyle/>
        <a:p>
          <a:endParaRPr lang="en-US"/>
        </a:p>
      </dgm:t>
    </dgm:pt>
    <dgm:pt modelId="{735DBF78-76E4-4904-8898-9A66704FC56E}">
      <dgm:prSet/>
      <dgm:spPr/>
      <dgm:t>
        <a:bodyPr/>
        <a:lstStyle/>
        <a:p>
          <a:r>
            <a:rPr lang="en-US"/>
            <a:t>Characterization of standard cells in the library for Rth, Max Slew and Max Cap.</a:t>
          </a:r>
        </a:p>
      </dgm:t>
    </dgm:pt>
    <dgm:pt modelId="{4ADED01F-C2F5-4C13-AEAC-192C14ECB404}" type="parTrans" cxnId="{1C04EE05-D782-42F4-8584-CC8C4110830F}">
      <dgm:prSet/>
      <dgm:spPr/>
      <dgm:t>
        <a:bodyPr/>
        <a:lstStyle/>
        <a:p>
          <a:endParaRPr lang="en-US"/>
        </a:p>
      </dgm:t>
    </dgm:pt>
    <dgm:pt modelId="{74DD6D96-F45A-46BB-A491-43347B8D100E}" type="sibTrans" cxnId="{1C04EE05-D782-42F4-8584-CC8C4110830F}">
      <dgm:prSet/>
      <dgm:spPr/>
      <dgm:t>
        <a:bodyPr/>
        <a:lstStyle/>
        <a:p>
          <a:endParaRPr lang="en-US"/>
        </a:p>
      </dgm:t>
    </dgm:pt>
    <dgm:pt modelId="{D017A4A5-9CC2-49AF-A8D7-478E3C4D150B}">
      <dgm:prSet/>
      <dgm:spPr/>
      <dgm:t>
        <a:bodyPr/>
        <a:lstStyle/>
        <a:p>
          <a:r>
            <a:rPr lang="en-US"/>
            <a:t>Validation of cell instances for EM during either the block construction or sign-off phase. </a:t>
          </a:r>
        </a:p>
      </dgm:t>
    </dgm:pt>
    <dgm:pt modelId="{73EBEE7D-E7F4-4820-A887-B5ECFF43CC2D}" type="parTrans" cxnId="{D24C5D3C-FE30-4966-B097-FA792476742E}">
      <dgm:prSet/>
      <dgm:spPr/>
      <dgm:t>
        <a:bodyPr/>
        <a:lstStyle/>
        <a:p>
          <a:endParaRPr lang="en-US"/>
        </a:p>
      </dgm:t>
    </dgm:pt>
    <dgm:pt modelId="{D2CBF5D5-DC4C-47C2-9074-C2680115F76E}" type="sibTrans" cxnId="{D24C5D3C-FE30-4966-B097-FA792476742E}">
      <dgm:prSet/>
      <dgm:spPr/>
      <dgm:t>
        <a:bodyPr/>
        <a:lstStyle/>
        <a:p>
          <a:endParaRPr lang="en-US"/>
        </a:p>
      </dgm:t>
    </dgm:pt>
    <dgm:pt modelId="{2DF647CD-0C65-1A41-9B88-1A8E8AE0C2A3}" type="pres">
      <dgm:prSet presAssocID="{FD123968-443D-4DAD-9B8F-92193C7088DF}" presName="hierChild1" presStyleCnt="0">
        <dgm:presLayoutVars>
          <dgm:chPref val="1"/>
          <dgm:dir/>
          <dgm:animOne val="branch"/>
          <dgm:animLvl val="lvl"/>
          <dgm:resizeHandles/>
        </dgm:presLayoutVars>
      </dgm:prSet>
      <dgm:spPr/>
    </dgm:pt>
    <dgm:pt modelId="{A8B215A2-D6C2-A945-A77E-E7640569756C}" type="pres">
      <dgm:prSet presAssocID="{735DBF78-76E4-4904-8898-9A66704FC56E}" presName="hierRoot1" presStyleCnt="0"/>
      <dgm:spPr/>
    </dgm:pt>
    <dgm:pt modelId="{F341C9CD-2ABC-D244-9348-BC75EAD8D54B}" type="pres">
      <dgm:prSet presAssocID="{735DBF78-76E4-4904-8898-9A66704FC56E}" presName="composite" presStyleCnt="0"/>
      <dgm:spPr/>
    </dgm:pt>
    <dgm:pt modelId="{19748675-4212-4842-96AA-6B8242BA2314}" type="pres">
      <dgm:prSet presAssocID="{735DBF78-76E4-4904-8898-9A66704FC56E}" presName="background" presStyleLbl="node0" presStyleIdx="0" presStyleCnt="2"/>
      <dgm:spPr/>
    </dgm:pt>
    <dgm:pt modelId="{06CE47C3-DE13-5844-8E60-9186CBF993EA}" type="pres">
      <dgm:prSet presAssocID="{735DBF78-76E4-4904-8898-9A66704FC56E}" presName="text" presStyleLbl="fgAcc0" presStyleIdx="0" presStyleCnt="2">
        <dgm:presLayoutVars>
          <dgm:chPref val="3"/>
        </dgm:presLayoutVars>
      </dgm:prSet>
      <dgm:spPr/>
    </dgm:pt>
    <dgm:pt modelId="{2EBC293D-C495-3F46-91DA-C5CCF5524C22}" type="pres">
      <dgm:prSet presAssocID="{735DBF78-76E4-4904-8898-9A66704FC56E}" presName="hierChild2" presStyleCnt="0"/>
      <dgm:spPr/>
    </dgm:pt>
    <dgm:pt modelId="{5688863A-B9C9-D941-A943-83916CF7A391}" type="pres">
      <dgm:prSet presAssocID="{D017A4A5-9CC2-49AF-A8D7-478E3C4D150B}" presName="hierRoot1" presStyleCnt="0"/>
      <dgm:spPr/>
    </dgm:pt>
    <dgm:pt modelId="{384AC61C-3188-304A-8322-F12FF060A111}" type="pres">
      <dgm:prSet presAssocID="{D017A4A5-9CC2-49AF-A8D7-478E3C4D150B}" presName="composite" presStyleCnt="0"/>
      <dgm:spPr/>
    </dgm:pt>
    <dgm:pt modelId="{540AE0B9-2650-A841-BBD7-4B1D4FE16DDE}" type="pres">
      <dgm:prSet presAssocID="{D017A4A5-9CC2-49AF-A8D7-478E3C4D150B}" presName="background" presStyleLbl="node0" presStyleIdx="1" presStyleCnt="2"/>
      <dgm:spPr/>
    </dgm:pt>
    <dgm:pt modelId="{5E66B2B2-9A02-E442-962E-53CD688756E8}" type="pres">
      <dgm:prSet presAssocID="{D017A4A5-9CC2-49AF-A8D7-478E3C4D150B}" presName="text" presStyleLbl="fgAcc0" presStyleIdx="1" presStyleCnt="2">
        <dgm:presLayoutVars>
          <dgm:chPref val="3"/>
        </dgm:presLayoutVars>
      </dgm:prSet>
      <dgm:spPr/>
    </dgm:pt>
    <dgm:pt modelId="{E5CF8079-E8DA-B044-BB1C-4DAEA06C4DCC}" type="pres">
      <dgm:prSet presAssocID="{D017A4A5-9CC2-49AF-A8D7-478E3C4D150B}" presName="hierChild2" presStyleCnt="0"/>
      <dgm:spPr/>
    </dgm:pt>
  </dgm:ptLst>
  <dgm:cxnLst>
    <dgm:cxn modelId="{1C04EE05-D782-42F4-8584-CC8C4110830F}" srcId="{FD123968-443D-4DAD-9B8F-92193C7088DF}" destId="{735DBF78-76E4-4904-8898-9A66704FC56E}" srcOrd="0" destOrd="0" parTransId="{4ADED01F-C2F5-4C13-AEAC-192C14ECB404}" sibTransId="{74DD6D96-F45A-46BB-A491-43347B8D100E}"/>
    <dgm:cxn modelId="{D24C5D3C-FE30-4966-B097-FA792476742E}" srcId="{FD123968-443D-4DAD-9B8F-92193C7088DF}" destId="{D017A4A5-9CC2-49AF-A8D7-478E3C4D150B}" srcOrd="1" destOrd="0" parTransId="{73EBEE7D-E7F4-4820-A887-B5ECFF43CC2D}" sibTransId="{D2CBF5D5-DC4C-47C2-9074-C2680115F76E}"/>
    <dgm:cxn modelId="{A2A29748-47DA-9D44-B235-FA13017C8325}" type="presOf" srcId="{735DBF78-76E4-4904-8898-9A66704FC56E}" destId="{06CE47C3-DE13-5844-8E60-9186CBF993EA}" srcOrd="0" destOrd="0" presId="urn:microsoft.com/office/officeart/2005/8/layout/hierarchy1"/>
    <dgm:cxn modelId="{1536FBA2-AB4B-7343-BA01-211E4F54FE4E}" type="presOf" srcId="{FD123968-443D-4DAD-9B8F-92193C7088DF}" destId="{2DF647CD-0C65-1A41-9B88-1A8E8AE0C2A3}" srcOrd="0" destOrd="0" presId="urn:microsoft.com/office/officeart/2005/8/layout/hierarchy1"/>
    <dgm:cxn modelId="{041CF6CC-EB05-BD4E-836A-1EB73634627F}" type="presOf" srcId="{D017A4A5-9CC2-49AF-A8D7-478E3C4D150B}" destId="{5E66B2B2-9A02-E442-962E-53CD688756E8}" srcOrd="0" destOrd="0" presId="urn:microsoft.com/office/officeart/2005/8/layout/hierarchy1"/>
    <dgm:cxn modelId="{7BD7E62C-6B07-2544-BB1E-F0216079DA0A}" type="presParOf" srcId="{2DF647CD-0C65-1A41-9B88-1A8E8AE0C2A3}" destId="{A8B215A2-D6C2-A945-A77E-E7640569756C}" srcOrd="0" destOrd="0" presId="urn:microsoft.com/office/officeart/2005/8/layout/hierarchy1"/>
    <dgm:cxn modelId="{C1D3EA69-DA4F-1549-AC7E-E45961FCAF12}" type="presParOf" srcId="{A8B215A2-D6C2-A945-A77E-E7640569756C}" destId="{F341C9CD-2ABC-D244-9348-BC75EAD8D54B}" srcOrd="0" destOrd="0" presId="urn:microsoft.com/office/officeart/2005/8/layout/hierarchy1"/>
    <dgm:cxn modelId="{31F14700-9F45-C24F-9DA2-B4117E006EC2}" type="presParOf" srcId="{F341C9CD-2ABC-D244-9348-BC75EAD8D54B}" destId="{19748675-4212-4842-96AA-6B8242BA2314}" srcOrd="0" destOrd="0" presId="urn:microsoft.com/office/officeart/2005/8/layout/hierarchy1"/>
    <dgm:cxn modelId="{D2E0AFCD-E602-144C-B41B-AEFF38282E2A}" type="presParOf" srcId="{F341C9CD-2ABC-D244-9348-BC75EAD8D54B}" destId="{06CE47C3-DE13-5844-8E60-9186CBF993EA}" srcOrd="1" destOrd="0" presId="urn:microsoft.com/office/officeart/2005/8/layout/hierarchy1"/>
    <dgm:cxn modelId="{79A85BA0-D435-604B-A0FC-C4894B1F1343}" type="presParOf" srcId="{A8B215A2-D6C2-A945-A77E-E7640569756C}" destId="{2EBC293D-C495-3F46-91DA-C5CCF5524C22}" srcOrd="1" destOrd="0" presId="urn:microsoft.com/office/officeart/2005/8/layout/hierarchy1"/>
    <dgm:cxn modelId="{D888F8E4-E3EC-5742-8D09-29776F834D38}" type="presParOf" srcId="{2DF647CD-0C65-1A41-9B88-1A8E8AE0C2A3}" destId="{5688863A-B9C9-D941-A943-83916CF7A391}" srcOrd="1" destOrd="0" presId="urn:microsoft.com/office/officeart/2005/8/layout/hierarchy1"/>
    <dgm:cxn modelId="{2D9DF276-936F-B742-AA59-FC8B25541D37}" type="presParOf" srcId="{5688863A-B9C9-D941-A943-83916CF7A391}" destId="{384AC61C-3188-304A-8322-F12FF060A111}" srcOrd="0" destOrd="0" presId="urn:microsoft.com/office/officeart/2005/8/layout/hierarchy1"/>
    <dgm:cxn modelId="{5BE0B554-9DF8-9B46-B30F-1E5CBA461859}" type="presParOf" srcId="{384AC61C-3188-304A-8322-F12FF060A111}" destId="{540AE0B9-2650-A841-BBD7-4B1D4FE16DDE}" srcOrd="0" destOrd="0" presId="urn:microsoft.com/office/officeart/2005/8/layout/hierarchy1"/>
    <dgm:cxn modelId="{55F361EE-4D38-2D40-8CF0-1BBECEE28506}" type="presParOf" srcId="{384AC61C-3188-304A-8322-F12FF060A111}" destId="{5E66B2B2-9A02-E442-962E-53CD688756E8}" srcOrd="1" destOrd="0" presId="urn:microsoft.com/office/officeart/2005/8/layout/hierarchy1"/>
    <dgm:cxn modelId="{C2EC65CC-EA16-D242-92E4-59D907DCAC07}" type="presParOf" srcId="{5688863A-B9C9-D941-A943-83916CF7A391}" destId="{E5CF8079-E8DA-B044-BB1C-4DAEA06C4DCC}" srcOrd="1" destOrd="0" presId="urn:microsoft.com/office/officeart/2005/8/layout/hierarchy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BE722E6C-34FA-4E44-A18B-D7F87CC6207A}" type="doc">
      <dgm:prSet loTypeId="urn:microsoft.com/office/officeart/2008/layout/LinedList" loCatId="list" qsTypeId="urn:microsoft.com/office/officeart/2005/8/quickstyle/simple1" qsCatId="simple" csTypeId="urn:microsoft.com/office/officeart/2005/8/colors/colorful1" csCatId="colorful" phldr="1"/>
      <dgm:spPr/>
      <dgm:t>
        <a:bodyPr/>
        <a:lstStyle/>
        <a:p>
          <a:endParaRPr lang="en-US"/>
        </a:p>
      </dgm:t>
    </dgm:pt>
    <dgm:pt modelId="{3AB06B91-7F59-4A23-95F7-5E66B363F1C1}">
      <dgm:prSet/>
      <dgm:spPr/>
      <dgm:t>
        <a:bodyPr/>
        <a:lstStyle/>
        <a:p>
          <a:r>
            <a:rPr lang="en-US"/>
            <a:t>we used a two-step method of library cell characterization and correct-by-construction (or sign-off) validation to check EM compliance of cell-based blocks in the presence of self-heating. </a:t>
          </a:r>
        </a:p>
      </dgm:t>
    </dgm:pt>
    <dgm:pt modelId="{1EFE6508-99AE-42AF-9485-40CD25E346B0}" type="parTrans" cxnId="{C4AA9482-A588-4D98-9E39-04CE8838A1DE}">
      <dgm:prSet/>
      <dgm:spPr/>
      <dgm:t>
        <a:bodyPr/>
        <a:lstStyle/>
        <a:p>
          <a:endParaRPr lang="en-US"/>
        </a:p>
      </dgm:t>
    </dgm:pt>
    <dgm:pt modelId="{5443C8E0-B73F-4149-B621-C15A6FDBC997}" type="sibTrans" cxnId="{C4AA9482-A588-4D98-9E39-04CE8838A1DE}">
      <dgm:prSet/>
      <dgm:spPr/>
      <dgm:t>
        <a:bodyPr/>
        <a:lstStyle/>
        <a:p>
          <a:endParaRPr lang="en-US"/>
        </a:p>
      </dgm:t>
    </dgm:pt>
    <dgm:pt modelId="{EAE101F5-DC29-4ACD-9F7A-961A6E39EC49}">
      <dgm:prSet/>
      <dgm:spPr/>
      <dgm:t>
        <a:bodyPr/>
        <a:lstStyle/>
        <a:p>
          <a:r>
            <a:rPr lang="en-US"/>
            <a:t>This method was successfully used to verify an EM design of multi billion transistor, 5+ GHz microprocessor. </a:t>
          </a:r>
        </a:p>
      </dgm:t>
    </dgm:pt>
    <dgm:pt modelId="{6C91DFA3-FB09-4048-8E84-B10D2D66D1D7}" type="parTrans" cxnId="{CF303798-616A-42A1-83FB-FD7DB9C5FEAD}">
      <dgm:prSet/>
      <dgm:spPr/>
      <dgm:t>
        <a:bodyPr/>
        <a:lstStyle/>
        <a:p>
          <a:endParaRPr lang="en-US"/>
        </a:p>
      </dgm:t>
    </dgm:pt>
    <dgm:pt modelId="{14E13808-0969-4DBE-ACFD-AF9B6B579240}" type="sibTrans" cxnId="{CF303798-616A-42A1-83FB-FD7DB9C5FEAD}">
      <dgm:prSet/>
      <dgm:spPr/>
      <dgm:t>
        <a:bodyPr/>
        <a:lstStyle/>
        <a:p>
          <a:endParaRPr lang="en-US"/>
        </a:p>
      </dgm:t>
    </dgm:pt>
    <dgm:pt modelId="{B65050CF-35C8-764E-85B2-695D0226BCAC}" type="pres">
      <dgm:prSet presAssocID="{BE722E6C-34FA-4E44-A18B-D7F87CC6207A}" presName="vert0" presStyleCnt="0">
        <dgm:presLayoutVars>
          <dgm:dir/>
          <dgm:animOne val="branch"/>
          <dgm:animLvl val="lvl"/>
        </dgm:presLayoutVars>
      </dgm:prSet>
      <dgm:spPr/>
    </dgm:pt>
    <dgm:pt modelId="{3EB33E79-5B05-7A4D-9101-58DD432C10A5}" type="pres">
      <dgm:prSet presAssocID="{3AB06B91-7F59-4A23-95F7-5E66B363F1C1}" presName="thickLine" presStyleLbl="alignNode1" presStyleIdx="0" presStyleCnt="2"/>
      <dgm:spPr/>
    </dgm:pt>
    <dgm:pt modelId="{69E9D737-C9BB-3A47-B772-C945DC143C03}" type="pres">
      <dgm:prSet presAssocID="{3AB06B91-7F59-4A23-95F7-5E66B363F1C1}" presName="horz1" presStyleCnt="0"/>
      <dgm:spPr/>
    </dgm:pt>
    <dgm:pt modelId="{F23D8BC0-7386-7947-96C3-6336DB12F658}" type="pres">
      <dgm:prSet presAssocID="{3AB06B91-7F59-4A23-95F7-5E66B363F1C1}" presName="tx1" presStyleLbl="revTx" presStyleIdx="0" presStyleCnt="2"/>
      <dgm:spPr/>
    </dgm:pt>
    <dgm:pt modelId="{A5C94FD3-4919-E943-9B18-60D17FE3FA92}" type="pres">
      <dgm:prSet presAssocID="{3AB06B91-7F59-4A23-95F7-5E66B363F1C1}" presName="vert1" presStyleCnt="0"/>
      <dgm:spPr/>
    </dgm:pt>
    <dgm:pt modelId="{6BBC3103-ED86-FF42-9E27-1212CAC4805B}" type="pres">
      <dgm:prSet presAssocID="{EAE101F5-DC29-4ACD-9F7A-961A6E39EC49}" presName="thickLine" presStyleLbl="alignNode1" presStyleIdx="1" presStyleCnt="2"/>
      <dgm:spPr/>
    </dgm:pt>
    <dgm:pt modelId="{26A7E4FC-4D73-6240-8336-4019810B4502}" type="pres">
      <dgm:prSet presAssocID="{EAE101F5-DC29-4ACD-9F7A-961A6E39EC49}" presName="horz1" presStyleCnt="0"/>
      <dgm:spPr/>
    </dgm:pt>
    <dgm:pt modelId="{BC5C315D-DA09-9841-8777-E8C3793E170D}" type="pres">
      <dgm:prSet presAssocID="{EAE101F5-DC29-4ACD-9F7A-961A6E39EC49}" presName="tx1" presStyleLbl="revTx" presStyleIdx="1" presStyleCnt="2"/>
      <dgm:spPr/>
    </dgm:pt>
    <dgm:pt modelId="{45DD37CB-2130-1E4B-B84C-5CF971541824}" type="pres">
      <dgm:prSet presAssocID="{EAE101F5-DC29-4ACD-9F7A-961A6E39EC49}" presName="vert1" presStyleCnt="0"/>
      <dgm:spPr/>
    </dgm:pt>
  </dgm:ptLst>
  <dgm:cxnLst>
    <dgm:cxn modelId="{B7BD4951-5CAB-8A46-8175-5FF114E60152}" type="presOf" srcId="{EAE101F5-DC29-4ACD-9F7A-961A6E39EC49}" destId="{BC5C315D-DA09-9841-8777-E8C3793E170D}" srcOrd="0" destOrd="0" presId="urn:microsoft.com/office/officeart/2008/layout/LinedList"/>
    <dgm:cxn modelId="{A343A872-4408-0D4D-AA01-7AD40E8764E1}" type="presOf" srcId="{3AB06B91-7F59-4A23-95F7-5E66B363F1C1}" destId="{F23D8BC0-7386-7947-96C3-6336DB12F658}" srcOrd="0" destOrd="0" presId="urn:microsoft.com/office/officeart/2008/layout/LinedList"/>
    <dgm:cxn modelId="{C4AA9482-A588-4D98-9E39-04CE8838A1DE}" srcId="{BE722E6C-34FA-4E44-A18B-D7F87CC6207A}" destId="{3AB06B91-7F59-4A23-95F7-5E66B363F1C1}" srcOrd="0" destOrd="0" parTransId="{1EFE6508-99AE-42AF-9485-40CD25E346B0}" sibTransId="{5443C8E0-B73F-4149-B621-C15A6FDBC997}"/>
    <dgm:cxn modelId="{CF303798-616A-42A1-83FB-FD7DB9C5FEAD}" srcId="{BE722E6C-34FA-4E44-A18B-D7F87CC6207A}" destId="{EAE101F5-DC29-4ACD-9F7A-961A6E39EC49}" srcOrd="1" destOrd="0" parTransId="{6C91DFA3-FB09-4048-8E84-B10D2D66D1D7}" sibTransId="{14E13808-0969-4DBE-ACFD-AF9B6B579240}"/>
    <dgm:cxn modelId="{68A1A7A5-D7E8-AA46-8F3B-899782A5F0C2}" type="presOf" srcId="{BE722E6C-34FA-4E44-A18B-D7F87CC6207A}" destId="{B65050CF-35C8-764E-85B2-695D0226BCAC}" srcOrd="0" destOrd="0" presId="urn:microsoft.com/office/officeart/2008/layout/LinedList"/>
    <dgm:cxn modelId="{8B956A52-0AF4-F148-B18D-3161DAFE88B4}" type="presParOf" srcId="{B65050CF-35C8-764E-85B2-695D0226BCAC}" destId="{3EB33E79-5B05-7A4D-9101-58DD432C10A5}" srcOrd="0" destOrd="0" presId="urn:microsoft.com/office/officeart/2008/layout/LinedList"/>
    <dgm:cxn modelId="{D09D0B0D-4B92-584E-9659-56AD00581908}" type="presParOf" srcId="{B65050CF-35C8-764E-85B2-695D0226BCAC}" destId="{69E9D737-C9BB-3A47-B772-C945DC143C03}" srcOrd="1" destOrd="0" presId="urn:microsoft.com/office/officeart/2008/layout/LinedList"/>
    <dgm:cxn modelId="{05079FA3-453A-EC4A-8D57-26D298B6AF36}" type="presParOf" srcId="{69E9D737-C9BB-3A47-B772-C945DC143C03}" destId="{F23D8BC0-7386-7947-96C3-6336DB12F658}" srcOrd="0" destOrd="0" presId="urn:microsoft.com/office/officeart/2008/layout/LinedList"/>
    <dgm:cxn modelId="{6CD5BC53-6FE8-1342-97FA-AD07E795C1C1}" type="presParOf" srcId="{69E9D737-C9BB-3A47-B772-C945DC143C03}" destId="{A5C94FD3-4919-E943-9B18-60D17FE3FA92}" srcOrd="1" destOrd="0" presId="urn:microsoft.com/office/officeart/2008/layout/LinedList"/>
    <dgm:cxn modelId="{3C56C4EC-9E8C-8645-849F-7AC26E5D6C08}" type="presParOf" srcId="{B65050CF-35C8-764E-85B2-695D0226BCAC}" destId="{6BBC3103-ED86-FF42-9E27-1212CAC4805B}" srcOrd="2" destOrd="0" presId="urn:microsoft.com/office/officeart/2008/layout/LinedList"/>
    <dgm:cxn modelId="{3F007399-AE15-6D41-9DD3-4D25D76824C7}" type="presParOf" srcId="{B65050CF-35C8-764E-85B2-695D0226BCAC}" destId="{26A7E4FC-4D73-6240-8336-4019810B4502}" srcOrd="3" destOrd="0" presId="urn:microsoft.com/office/officeart/2008/layout/LinedList"/>
    <dgm:cxn modelId="{D205F5D0-5637-1245-AFE6-72FB9A6C1736}" type="presParOf" srcId="{26A7E4FC-4D73-6240-8336-4019810B4502}" destId="{BC5C315D-DA09-9841-8777-E8C3793E170D}" srcOrd="0" destOrd="0" presId="urn:microsoft.com/office/officeart/2008/layout/LinedList"/>
    <dgm:cxn modelId="{10E45B5F-D960-D44F-8197-302FFB27C4A5}" type="presParOf" srcId="{26A7E4FC-4D73-6240-8336-4019810B4502}" destId="{45DD37CB-2130-1E4B-B84C-5CF971541824}" srcOrd="1" destOrd="0" presId="urn:microsoft.com/office/officeart/2008/layout/Lined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534965CF-576B-E84B-849D-2C2FB925709E}">
      <dsp:nvSpPr>
        <dsp:cNvPr id="0" name=""/>
        <dsp:cNvSpPr/>
      </dsp:nvSpPr>
      <dsp:spPr>
        <a:xfrm>
          <a:off x="0" y="2124"/>
          <a:ext cx="10515600" cy="0"/>
        </a:xfrm>
        <a:prstGeom prst="line">
          <a:avLst/>
        </a:prstGeom>
        <a:solidFill>
          <a:schemeClr val="accent5">
            <a:hueOff val="0"/>
            <a:satOff val="0"/>
            <a:lumOff val="0"/>
            <a:alphaOff val="0"/>
          </a:schemeClr>
        </a:solidFill>
        <a:ln w="12700" cap="flat" cmpd="sng" algn="ctr">
          <a:solidFill>
            <a:schemeClr val="accent5">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E7C26859-CE57-4041-AE34-19D5A2AA5C60}">
      <dsp:nvSpPr>
        <dsp:cNvPr id="0" name=""/>
        <dsp:cNvSpPr/>
      </dsp:nvSpPr>
      <dsp:spPr>
        <a:xfrm>
          <a:off x="0" y="2124"/>
          <a:ext cx="10515600" cy="144902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02870" tIns="102870" rIns="102870" bIns="102870" numCol="1" spcCol="1270" anchor="t" anchorCtr="0">
          <a:noAutofit/>
        </a:bodyPr>
        <a:lstStyle/>
        <a:p>
          <a:pPr marL="0" lvl="0" indent="0" algn="l" defTabSz="1200150">
            <a:lnSpc>
              <a:spcPct val="90000"/>
            </a:lnSpc>
            <a:spcBef>
              <a:spcPct val="0"/>
            </a:spcBef>
            <a:spcAft>
              <a:spcPct val="35000"/>
            </a:spcAft>
            <a:buNone/>
          </a:pPr>
          <a:r>
            <a:rPr lang="en-US" sz="2700" kern="1200" dirty="0"/>
            <a:t>EM reliability verification is a key challenge in the design of a microprocessor in the 14 nm technology.</a:t>
          </a:r>
        </a:p>
      </dsp:txBody>
      <dsp:txXfrm>
        <a:off x="0" y="2124"/>
        <a:ext cx="10515600" cy="1449029"/>
      </dsp:txXfrm>
    </dsp:sp>
    <dsp:sp modelId="{21A560CF-D172-914A-82F1-817451C5AE50}">
      <dsp:nvSpPr>
        <dsp:cNvPr id="0" name=""/>
        <dsp:cNvSpPr/>
      </dsp:nvSpPr>
      <dsp:spPr>
        <a:xfrm>
          <a:off x="0" y="1451154"/>
          <a:ext cx="10515600" cy="0"/>
        </a:xfrm>
        <a:prstGeom prst="line">
          <a:avLst/>
        </a:prstGeom>
        <a:solidFill>
          <a:schemeClr val="accent5">
            <a:hueOff val="-3379271"/>
            <a:satOff val="-8710"/>
            <a:lumOff val="-5883"/>
            <a:alphaOff val="0"/>
          </a:schemeClr>
        </a:solidFill>
        <a:ln w="12700" cap="flat" cmpd="sng" algn="ctr">
          <a:solidFill>
            <a:schemeClr val="accent5">
              <a:hueOff val="-3379271"/>
              <a:satOff val="-8710"/>
              <a:lumOff val="-5883"/>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939E44F8-ED1D-474B-A611-AB3B261E4616}">
      <dsp:nvSpPr>
        <dsp:cNvPr id="0" name=""/>
        <dsp:cNvSpPr/>
      </dsp:nvSpPr>
      <dsp:spPr>
        <a:xfrm>
          <a:off x="0" y="1451154"/>
          <a:ext cx="10515600" cy="144902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02870" tIns="102870" rIns="102870" bIns="102870" numCol="1" spcCol="1270" anchor="t" anchorCtr="0">
          <a:noAutofit/>
        </a:bodyPr>
        <a:lstStyle/>
        <a:p>
          <a:pPr marL="0" lvl="0" indent="0" algn="l" defTabSz="1200150">
            <a:lnSpc>
              <a:spcPct val="90000"/>
            </a:lnSpc>
            <a:spcBef>
              <a:spcPct val="0"/>
            </a:spcBef>
            <a:spcAft>
              <a:spcPct val="35000"/>
            </a:spcAft>
            <a:buNone/>
          </a:pPr>
          <a:r>
            <a:rPr lang="en-US" sz="2700" kern="1200"/>
            <a:t>Increasing interconnect current densities, higher current drive of FINFETs, a multi-billion transistor chip, and elevated temperatures due to local self-heating all required us to look for a robust EM verification methodology.</a:t>
          </a:r>
        </a:p>
      </dsp:txBody>
      <dsp:txXfrm>
        <a:off x="0" y="1451154"/>
        <a:ext cx="10515600" cy="1449029"/>
      </dsp:txXfrm>
    </dsp:sp>
    <dsp:sp modelId="{15E08CA8-45AF-FB4C-8F69-0341799BDBF7}">
      <dsp:nvSpPr>
        <dsp:cNvPr id="0" name=""/>
        <dsp:cNvSpPr/>
      </dsp:nvSpPr>
      <dsp:spPr>
        <a:xfrm>
          <a:off x="0" y="2900183"/>
          <a:ext cx="10515600" cy="0"/>
        </a:xfrm>
        <a:prstGeom prst="line">
          <a:avLst/>
        </a:prstGeom>
        <a:solidFill>
          <a:schemeClr val="accent5">
            <a:hueOff val="-6758543"/>
            <a:satOff val="-17419"/>
            <a:lumOff val="-11765"/>
            <a:alphaOff val="0"/>
          </a:schemeClr>
        </a:solidFill>
        <a:ln w="12700" cap="flat" cmpd="sng" algn="ctr">
          <a:solidFill>
            <a:schemeClr val="accent5">
              <a:hueOff val="-6758543"/>
              <a:satOff val="-17419"/>
              <a:lumOff val="-11765"/>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1558F568-1539-6E48-B9EF-BD25BB4DDC82}">
      <dsp:nvSpPr>
        <dsp:cNvPr id="0" name=""/>
        <dsp:cNvSpPr/>
      </dsp:nvSpPr>
      <dsp:spPr>
        <a:xfrm>
          <a:off x="0" y="2900183"/>
          <a:ext cx="10515600" cy="144902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02870" tIns="102870" rIns="102870" bIns="102870" numCol="1" spcCol="1270" anchor="t" anchorCtr="0">
          <a:noAutofit/>
        </a:bodyPr>
        <a:lstStyle/>
        <a:p>
          <a:pPr marL="0" lvl="0" indent="0" algn="l" defTabSz="1200150">
            <a:lnSpc>
              <a:spcPct val="90000"/>
            </a:lnSpc>
            <a:spcBef>
              <a:spcPct val="0"/>
            </a:spcBef>
            <a:spcAft>
              <a:spcPct val="35000"/>
            </a:spcAft>
            <a:buNone/>
          </a:pPr>
          <a:r>
            <a:rPr lang="en-US" sz="2700" kern="1200"/>
            <a:t>Since large parts of the design were implemented out of library cells, we needed to devise an efficient method of verifying each cell’s EM reliability</a:t>
          </a:r>
        </a:p>
      </dsp:txBody>
      <dsp:txXfrm>
        <a:off x="0" y="2900183"/>
        <a:ext cx="10515600" cy="1449029"/>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EC2802A-E4BD-2A4A-BA6F-803D53208AD8}">
      <dsp:nvSpPr>
        <dsp:cNvPr id="0" name=""/>
        <dsp:cNvSpPr/>
      </dsp:nvSpPr>
      <dsp:spPr>
        <a:xfrm>
          <a:off x="0" y="2124"/>
          <a:ext cx="10515600" cy="0"/>
        </a:xfrm>
        <a:prstGeom prst="line">
          <a:avLst/>
        </a:prstGeom>
        <a:solidFill>
          <a:schemeClr val="accent2">
            <a:hueOff val="0"/>
            <a:satOff val="0"/>
            <a:lumOff val="0"/>
            <a:alphaOff val="0"/>
          </a:schemeClr>
        </a:solidFill>
        <a:ln w="12700" cap="flat" cmpd="sng" algn="ctr">
          <a:solidFill>
            <a:schemeClr val="accen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E62C9424-E7C4-F740-8C41-7BFA7A7E78CA}">
      <dsp:nvSpPr>
        <dsp:cNvPr id="0" name=""/>
        <dsp:cNvSpPr/>
      </dsp:nvSpPr>
      <dsp:spPr>
        <a:xfrm>
          <a:off x="0" y="2124"/>
          <a:ext cx="10515600" cy="144902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10490" tIns="110490" rIns="110490" bIns="110490" numCol="1" spcCol="1270" anchor="t" anchorCtr="0">
          <a:noAutofit/>
        </a:bodyPr>
        <a:lstStyle/>
        <a:p>
          <a:pPr marL="0" lvl="0" indent="0" algn="l" defTabSz="1289050">
            <a:lnSpc>
              <a:spcPct val="90000"/>
            </a:lnSpc>
            <a:spcBef>
              <a:spcPct val="0"/>
            </a:spcBef>
            <a:spcAft>
              <a:spcPct val="35000"/>
            </a:spcAft>
            <a:buNone/>
          </a:pPr>
          <a:r>
            <a:rPr lang="en-US" sz="2900" kern="1200" dirty="0"/>
            <a:t>Current in the interconnect is a function of voltage, frequency, capacitance on outputs, and transition time (slew) of inputs. </a:t>
          </a:r>
        </a:p>
      </dsp:txBody>
      <dsp:txXfrm>
        <a:off x="0" y="2124"/>
        <a:ext cx="10515600" cy="1449029"/>
      </dsp:txXfrm>
    </dsp:sp>
    <dsp:sp modelId="{E907FB1B-836D-444C-93B2-0761AB59C0AD}">
      <dsp:nvSpPr>
        <dsp:cNvPr id="0" name=""/>
        <dsp:cNvSpPr/>
      </dsp:nvSpPr>
      <dsp:spPr>
        <a:xfrm>
          <a:off x="0" y="1451154"/>
          <a:ext cx="10515600" cy="0"/>
        </a:xfrm>
        <a:prstGeom prst="line">
          <a:avLst/>
        </a:prstGeom>
        <a:solidFill>
          <a:schemeClr val="accent2">
            <a:hueOff val="-727682"/>
            <a:satOff val="-41964"/>
            <a:lumOff val="4314"/>
            <a:alphaOff val="0"/>
          </a:schemeClr>
        </a:solidFill>
        <a:ln w="12700" cap="flat" cmpd="sng" algn="ctr">
          <a:solidFill>
            <a:schemeClr val="accent2">
              <a:hueOff val="-727682"/>
              <a:satOff val="-41964"/>
              <a:lumOff val="4314"/>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E43560EE-CD19-AE4B-BEDE-82DA49F00142}">
      <dsp:nvSpPr>
        <dsp:cNvPr id="0" name=""/>
        <dsp:cNvSpPr/>
      </dsp:nvSpPr>
      <dsp:spPr>
        <a:xfrm>
          <a:off x="0" y="1451154"/>
          <a:ext cx="10515600" cy="144902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10490" tIns="110490" rIns="110490" bIns="110490" numCol="1" spcCol="1270" anchor="t" anchorCtr="0">
          <a:noAutofit/>
        </a:bodyPr>
        <a:lstStyle/>
        <a:p>
          <a:pPr marL="0" lvl="0" indent="0" algn="l" defTabSz="1289050">
            <a:lnSpc>
              <a:spcPct val="90000"/>
            </a:lnSpc>
            <a:spcBef>
              <a:spcPct val="0"/>
            </a:spcBef>
            <a:spcAft>
              <a:spcPct val="35000"/>
            </a:spcAft>
            <a:buNone/>
          </a:pPr>
          <a:r>
            <a:rPr lang="en-US" sz="2900" kern="1200"/>
            <a:t>The current limit of the interconnect is a function of layout (interconnect length, width and metal level), temperature and power-on-hours (POH). </a:t>
          </a:r>
        </a:p>
      </dsp:txBody>
      <dsp:txXfrm>
        <a:off x="0" y="1451154"/>
        <a:ext cx="10515600" cy="1449029"/>
      </dsp:txXfrm>
    </dsp:sp>
    <dsp:sp modelId="{647C5798-FB56-6F4C-8CCA-E04F628A8397}">
      <dsp:nvSpPr>
        <dsp:cNvPr id="0" name=""/>
        <dsp:cNvSpPr/>
      </dsp:nvSpPr>
      <dsp:spPr>
        <a:xfrm>
          <a:off x="0" y="2900183"/>
          <a:ext cx="10515600" cy="0"/>
        </a:xfrm>
        <a:prstGeom prst="line">
          <a:avLst/>
        </a:prstGeom>
        <a:solidFill>
          <a:schemeClr val="accent2">
            <a:hueOff val="-1455363"/>
            <a:satOff val="-83928"/>
            <a:lumOff val="8628"/>
            <a:alphaOff val="0"/>
          </a:schemeClr>
        </a:solidFill>
        <a:ln w="12700" cap="flat" cmpd="sng" algn="ctr">
          <a:solidFill>
            <a:schemeClr val="accent2">
              <a:hueOff val="-1455363"/>
              <a:satOff val="-83928"/>
              <a:lumOff val="8628"/>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23F31911-BF5C-4A46-89F0-1DD45BC700C0}">
      <dsp:nvSpPr>
        <dsp:cNvPr id="0" name=""/>
        <dsp:cNvSpPr/>
      </dsp:nvSpPr>
      <dsp:spPr>
        <a:xfrm>
          <a:off x="0" y="2900183"/>
          <a:ext cx="10515600" cy="144902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10490" tIns="110490" rIns="110490" bIns="110490" numCol="1" spcCol="1270" anchor="t" anchorCtr="0">
          <a:noAutofit/>
        </a:bodyPr>
        <a:lstStyle/>
        <a:p>
          <a:pPr marL="0" lvl="0" indent="0" algn="l" defTabSz="1289050">
            <a:lnSpc>
              <a:spcPct val="90000"/>
            </a:lnSpc>
            <a:spcBef>
              <a:spcPct val="0"/>
            </a:spcBef>
            <a:spcAft>
              <a:spcPct val="35000"/>
            </a:spcAft>
            <a:buNone/>
          </a:pPr>
          <a:r>
            <a:rPr lang="en-US" sz="2900" kern="1200"/>
            <a:t>Self-heating in cells depends on power and thermal resistance (RTH), the latter a function of the layout.</a:t>
          </a:r>
        </a:p>
      </dsp:txBody>
      <dsp:txXfrm>
        <a:off x="0" y="2900183"/>
        <a:ext cx="10515600" cy="1449029"/>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9748675-4212-4842-96AA-6B8242BA2314}">
      <dsp:nvSpPr>
        <dsp:cNvPr id="0" name=""/>
        <dsp:cNvSpPr/>
      </dsp:nvSpPr>
      <dsp:spPr>
        <a:xfrm>
          <a:off x="1243" y="192221"/>
          <a:ext cx="4366184" cy="2772527"/>
        </a:xfrm>
        <a:prstGeom prst="roundRect">
          <a:avLst>
            <a:gd name="adj" fmla="val 10000"/>
          </a:avLst>
        </a:prstGeom>
        <a:solidFill>
          <a:schemeClr val="dk2">
            <a:hueOff val="0"/>
            <a:satOff val="0"/>
            <a:lumOff val="0"/>
            <a:alphaOff val="0"/>
          </a:schemeClr>
        </a:solidFill>
        <a:ln w="12700" cap="flat" cmpd="sng" algn="ctr">
          <a:solidFill>
            <a:schemeClr val="l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06CE47C3-DE13-5844-8E60-9186CBF993EA}">
      <dsp:nvSpPr>
        <dsp:cNvPr id="0" name=""/>
        <dsp:cNvSpPr/>
      </dsp:nvSpPr>
      <dsp:spPr>
        <a:xfrm>
          <a:off x="486375" y="653096"/>
          <a:ext cx="4366184" cy="2772527"/>
        </a:xfrm>
        <a:prstGeom prst="roundRect">
          <a:avLst>
            <a:gd name="adj" fmla="val 10000"/>
          </a:avLst>
        </a:prstGeom>
        <a:solidFill>
          <a:schemeClr val="lt2">
            <a:alpha val="90000"/>
            <a:hueOff val="0"/>
            <a:satOff val="0"/>
            <a:lumOff val="0"/>
            <a:alphaOff val="0"/>
          </a:schemeClr>
        </a:solidFill>
        <a:ln w="12700" cap="flat" cmpd="sng" algn="ctr">
          <a:solidFill>
            <a:schemeClr val="dk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25730" tIns="125730" rIns="125730" bIns="125730" numCol="1" spcCol="1270" anchor="ctr" anchorCtr="0">
          <a:noAutofit/>
        </a:bodyPr>
        <a:lstStyle/>
        <a:p>
          <a:pPr marL="0" lvl="0" indent="0" algn="ctr" defTabSz="1466850">
            <a:lnSpc>
              <a:spcPct val="90000"/>
            </a:lnSpc>
            <a:spcBef>
              <a:spcPct val="0"/>
            </a:spcBef>
            <a:spcAft>
              <a:spcPct val="35000"/>
            </a:spcAft>
            <a:buNone/>
          </a:pPr>
          <a:r>
            <a:rPr lang="en-US" sz="3300" kern="1200"/>
            <a:t>Characterization of standard cells in the library for Rth, Max Slew and Max Cap.</a:t>
          </a:r>
        </a:p>
      </dsp:txBody>
      <dsp:txXfrm>
        <a:off x="567580" y="734301"/>
        <a:ext cx="4203774" cy="2610117"/>
      </dsp:txXfrm>
    </dsp:sp>
    <dsp:sp modelId="{540AE0B9-2650-A841-BBD7-4B1D4FE16DDE}">
      <dsp:nvSpPr>
        <dsp:cNvPr id="0" name=""/>
        <dsp:cNvSpPr/>
      </dsp:nvSpPr>
      <dsp:spPr>
        <a:xfrm>
          <a:off x="5337691" y="192221"/>
          <a:ext cx="4366184" cy="2772527"/>
        </a:xfrm>
        <a:prstGeom prst="roundRect">
          <a:avLst>
            <a:gd name="adj" fmla="val 10000"/>
          </a:avLst>
        </a:prstGeom>
        <a:solidFill>
          <a:schemeClr val="dk2">
            <a:hueOff val="0"/>
            <a:satOff val="0"/>
            <a:lumOff val="0"/>
            <a:alphaOff val="0"/>
          </a:schemeClr>
        </a:solidFill>
        <a:ln w="12700" cap="flat" cmpd="sng" algn="ctr">
          <a:solidFill>
            <a:schemeClr val="l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5E66B2B2-9A02-E442-962E-53CD688756E8}">
      <dsp:nvSpPr>
        <dsp:cNvPr id="0" name=""/>
        <dsp:cNvSpPr/>
      </dsp:nvSpPr>
      <dsp:spPr>
        <a:xfrm>
          <a:off x="5822823" y="653096"/>
          <a:ext cx="4366184" cy="2772527"/>
        </a:xfrm>
        <a:prstGeom prst="roundRect">
          <a:avLst>
            <a:gd name="adj" fmla="val 10000"/>
          </a:avLst>
        </a:prstGeom>
        <a:solidFill>
          <a:schemeClr val="lt2">
            <a:alpha val="90000"/>
            <a:hueOff val="0"/>
            <a:satOff val="0"/>
            <a:lumOff val="0"/>
            <a:alphaOff val="0"/>
          </a:schemeClr>
        </a:solidFill>
        <a:ln w="12700" cap="flat" cmpd="sng" algn="ctr">
          <a:solidFill>
            <a:schemeClr val="dk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dsp:style>
      <dsp:txBody>
        <a:bodyPr spcFirstLastPara="0" vert="horz" wrap="square" lIns="125730" tIns="125730" rIns="125730" bIns="125730" numCol="1" spcCol="1270" anchor="ctr" anchorCtr="0">
          <a:noAutofit/>
        </a:bodyPr>
        <a:lstStyle/>
        <a:p>
          <a:pPr marL="0" lvl="0" indent="0" algn="ctr" defTabSz="1466850">
            <a:lnSpc>
              <a:spcPct val="90000"/>
            </a:lnSpc>
            <a:spcBef>
              <a:spcPct val="0"/>
            </a:spcBef>
            <a:spcAft>
              <a:spcPct val="35000"/>
            </a:spcAft>
            <a:buNone/>
          </a:pPr>
          <a:r>
            <a:rPr lang="en-US" sz="3300" kern="1200"/>
            <a:t>Validation of cell instances for EM during either the block construction or sign-off phase. </a:t>
          </a:r>
        </a:p>
      </dsp:txBody>
      <dsp:txXfrm>
        <a:off x="5904028" y="734301"/>
        <a:ext cx="4203774" cy="2610117"/>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3EB33E79-5B05-7A4D-9101-58DD432C10A5}">
      <dsp:nvSpPr>
        <dsp:cNvPr id="0" name=""/>
        <dsp:cNvSpPr/>
      </dsp:nvSpPr>
      <dsp:spPr>
        <a:xfrm>
          <a:off x="0" y="0"/>
          <a:ext cx="10515600" cy="0"/>
        </a:xfrm>
        <a:prstGeom prst="line">
          <a:avLst/>
        </a:prstGeom>
        <a:solidFill>
          <a:schemeClr val="accent2">
            <a:hueOff val="0"/>
            <a:satOff val="0"/>
            <a:lumOff val="0"/>
            <a:alphaOff val="0"/>
          </a:schemeClr>
        </a:solidFill>
        <a:ln w="12700" cap="flat" cmpd="sng" algn="ctr">
          <a:solidFill>
            <a:schemeClr val="accent2">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F23D8BC0-7386-7947-96C3-6336DB12F658}">
      <dsp:nvSpPr>
        <dsp:cNvPr id="0" name=""/>
        <dsp:cNvSpPr/>
      </dsp:nvSpPr>
      <dsp:spPr>
        <a:xfrm>
          <a:off x="0" y="0"/>
          <a:ext cx="10515600" cy="217566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29540" tIns="129540" rIns="129540" bIns="129540" numCol="1" spcCol="1270" anchor="t" anchorCtr="0">
          <a:noAutofit/>
        </a:bodyPr>
        <a:lstStyle/>
        <a:p>
          <a:pPr marL="0" lvl="0" indent="0" algn="l" defTabSz="1511300">
            <a:lnSpc>
              <a:spcPct val="90000"/>
            </a:lnSpc>
            <a:spcBef>
              <a:spcPct val="0"/>
            </a:spcBef>
            <a:spcAft>
              <a:spcPct val="35000"/>
            </a:spcAft>
            <a:buNone/>
          </a:pPr>
          <a:r>
            <a:rPr lang="en-US" sz="3400" kern="1200"/>
            <a:t>we used a two-step method of library cell characterization and correct-by-construction (or sign-off) validation to check EM compliance of cell-based blocks in the presence of self-heating. </a:t>
          </a:r>
        </a:p>
      </dsp:txBody>
      <dsp:txXfrm>
        <a:off x="0" y="0"/>
        <a:ext cx="10515600" cy="2175669"/>
      </dsp:txXfrm>
    </dsp:sp>
    <dsp:sp modelId="{6BBC3103-ED86-FF42-9E27-1212CAC4805B}">
      <dsp:nvSpPr>
        <dsp:cNvPr id="0" name=""/>
        <dsp:cNvSpPr/>
      </dsp:nvSpPr>
      <dsp:spPr>
        <a:xfrm>
          <a:off x="0" y="2175669"/>
          <a:ext cx="10515600" cy="0"/>
        </a:xfrm>
        <a:prstGeom prst="line">
          <a:avLst/>
        </a:prstGeom>
        <a:solidFill>
          <a:schemeClr val="accent3">
            <a:hueOff val="0"/>
            <a:satOff val="0"/>
            <a:lumOff val="0"/>
            <a:alphaOff val="0"/>
          </a:schemeClr>
        </a:solidFill>
        <a:ln w="12700" cap="flat" cmpd="sng" algn="ctr">
          <a:solidFill>
            <a:schemeClr val="accent3">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BC5C315D-DA09-9841-8777-E8C3793E170D}">
      <dsp:nvSpPr>
        <dsp:cNvPr id="0" name=""/>
        <dsp:cNvSpPr/>
      </dsp:nvSpPr>
      <dsp:spPr>
        <a:xfrm>
          <a:off x="0" y="2175669"/>
          <a:ext cx="10515600" cy="2175669"/>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29540" tIns="129540" rIns="129540" bIns="129540" numCol="1" spcCol="1270" anchor="t" anchorCtr="0">
          <a:noAutofit/>
        </a:bodyPr>
        <a:lstStyle/>
        <a:p>
          <a:pPr marL="0" lvl="0" indent="0" algn="l" defTabSz="1511300">
            <a:lnSpc>
              <a:spcPct val="90000"/>
            </a:lnSpc>
            <a:spcBef>
              <a:spcPct val="0"/>
            </a:spcBef>
            <a:spcAft>
              <a:spcPct val="35000"/>
            </a:spcAft>
            <a:buNone/>
          </a:pPr>
          <a:r>
            <a:rPr lang="en-US" sz="3400" kern="1200"/>
            <a:t>This method was successfully used to verify an EM design of multi billion transistor, 5+ GHz microprocessor. </a:t>
          </a:r>
        </a:p>
      </dsp:txBody>
      <dsp:txXfrm>
        <a:off x="0" y="2175669"/>
        <a:ext cx="10515600" cy="2175669"/>
      </dsp:txXfrm>
    </dsp:sp>
  </dsp:spTree>
</dsp:drawing>
</file>

<file path=ppt/diagrams/layout1.xml><?xml version="1.0" encoding="utf-8"?>
<dgm:layoutDef xmlns:dgm="http://schemas.openxmlformats.org/drawingml/2006/diagram" xmlns:a="http://schemas.openxmlformats.org/drawingml/2006/main" uniqueId="urn:microsoft.com/office/officeart/2008/layout/LinedList">
  <dgm:title val=""/>
  <dgm:desc val=""/>
  <dgm:catLst>
    <dgm:cat type="hierarchy" pri="8000"/>
    <dgm:cat type="list" pri="25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clrData>
  <dgm:layoutNode name="vert0">
    <dgm:varLst>
      <dgm:dir/>
      <dgm:animOne val="branch"/>
      <dgm:animLvl val="lvl"/>
    </dgm:varLst>
    <dgm:choose name="Name0">
      <dgm:if name="Name1" func="var" arg="dir" op="equ" val="norm">
        <dgm:alg type="lin">
          <dgm:param type="linDir" val="fromT"/>
          <dgm:param type="nodeHorzAlign" val="l"/>
        </dgm:alg>
      </dgm:if>
      <dgm:else name="Name2">
        <dgm:alg type="lin">
          <dgm:param type="linDir" val="fromT"/>
          <dgm:param type="nodeHorzAlign" val="r"/>
        </dgm:alg>
      </dgm:else>
    </dgm:choose>
    <dgm:shape xmlns:r="http://schemas.openxmlformats.org/officeDocument/2006/relationships" r:blip="">
      <dgm:adjLst/>
    </dgm:shape>
    <dgm:presOf/>
    <dgm:constrLst>
      <dgm:constr type="w" for="ch" forName="horz1" refType="w"/>
      <dgm:constr type="h" for="ch" forName="horz1" refType="h"/>
      <dgm:constr type="h" for="des" forName="vert1" refType="h"/>
      <dgm:constr type="h" for="des" forName="tx1" refType="h"/>
      <dgm:constr type="h" for="des" forName="horz2" refType="h"/>
      <dgm:constr type="h" for="des" forName="vert2" refType="h"/>
      <dgm:constr type="h" for="des" forName="horz3" refType="h"/>
      <dgm:constr type="h" for="des" forName="vert3" refType="h"/>
      <dgm:constr type="h" for="des" forName="horz4" refType="h"/>
      <dgm:constr type="h" for="des" ptType="node" refType="h"/>
      <dgm:constr type="primFontSz" for="des" forName="tx1" op="equ" val="65"/>
      <dgm:constr type="primFontSz" for="des" forName="tx2" op="equ" val="65"/>
      <dgm:constr type="primFontSz" for="des" forName="tx3" op="equ" val="65"/>
      <dgm:constr type="primFontSz" for="des" forName="tx4" op="equ" val="65"/>
      <dgm:constr type="w" for="des" forName="thickLine" refType="w"/>
      <dgm:constr type="h" for="des" forName="thickLine"/>
      <dgm:constr type="h" for="des" forName="thinLine1"/>
      <dgm:constr type="h" for="des" forName="thinLine2b"/>
      <dgm:constr type="h" for="des" forName="thinLine3"/>
      <dgm:constr type="h" for="des" forName="vertSpace2a" refType="h" fact="0.05"/>
      <dgm:constr type="h" for="des" forName="vertSpace2b" refType="h" refFor="des" refForName="vertSpace2a"/>
    </dgm:constrLst>
    <dgm:forEach name="Name3" axis="ch" ptType="node">
      <dgm:layoutNode name="thickLine" styleLbl="alignNode1">
        <dgm:alg type="sp"/>
        <dgm:shape xmlns:r="http://schemas.openxmlformats.org/officeDocument/2006/relationships" type="line" r:blip="">
          <dgm:adjLst/>
        </dgm:shape>
        <dgm:presOf/>
      </dgm:layoutNode>
      <dgm:layoutNode name="horz1">
        <dgm:choose name="Name4">
          <dgm:if name="Name5" func="var" arg="dir" op="equ" val="norm">
            <dgm:alg type="lin">
              <dgm:param type="linDir" val="fromL"/>
              <dgm:param type="nodeVertAlign" val="t"/>
            </dgm:alg>
          </dgm:if>
          <dgm:else name="Name6">
            <dgm:alg type="lin">
              <dgm:param type="linDir" val="fromR"/>
              <dgm:param type="nodeVertAlign" val="t"/>
            </dgm:alg>
          </dgm:else>
        </dgm:choose>
        <dgm:shape xmlns:r="http://schemas.openxmlformats.org/officeDocument/2006/relationships" r:blip="">
          <dgm:adjLst/>
        </dgm:shape>
        <dgm:presOf/>
        <dgm:choose name="Name7">
          <dgm:if name="Name8" axis="root des" func="maxDepth" op="equ" val="1">
            <dgm:constrLst>
              <dgm:constr type="w" for="ch" forName="tx1" refType="w"/>
            </dgm:constrLst>
          </dgm:if>
          <dgm:if name="Name9" axis="root des" func="maxDepth" op="equ" val="2">
            <dgm:constrLst>
              <dgm:constr type="w" for="ch" forName="tx1" refType="w" fact="0.2"/>
              <dgm:constr type="w" for="des" forName="tx2" refType="w" fact="0.785"/>
              <dgm:constr type="w" for="des" forName="horzSpace2" refType="w" fact="0.015"/>
              <dgm:constr type="w" for="des" forName="thinLine2b" refType="w" fact="0.8"/>
            </dgm:constrLst>
          </dgm:if>
          <dgm:if name="Name10" axis="root des" func="maxDepth" op="equ" val="3">
            <dgm:constrLst>
              <dgm:constr type="w" for="ch" forName="tx1" refType="w" fact="0.2"/>
              <dgm:constr type="w" for="des" forName="tx2" refType="w" fact="0.385"/>
              <dgm:constr type="w" for="des" forName="tx3" refType="w" fact="0.385"/>
              <dgm:constr type="w" for="des" forName="horzSpace2" refType="w" fact="0.015"/>
              <dgm:constr type="w" for="des" forName="horzSpace3" refType="w" fact="0.015"/>
              <dgm:constr type="w" for="des" forName="thinLine2b" refType="w" fact="0.8"/>
              <dgm:constr type="w" for="des" forName="thinLine3" refType="w" fact="0.385"/>
            </dgm:constrLst>
          </dgm:if>
          <dgm:if name="Name11" axis="root des" func="maxDepth" op="gte" val="4">
            <dgm:constrLst>
              <dgm:constr type="w" for="ch" forName="tx1" refType="w" fact="0.2"/>
              <dgm:constr type="w" for="des" forName="tx2" refType="w" fact="0.2516"/>
              <dgm:constr type="w" for="des" forName="tx3" refType="w" fact="0.2516"/>
              <dgm:constr type="w" for="des" forName="tx4" refType="w" fact="0.2516"/>
              <dgm:constr type="w" for="des" forName="horzSpace2" refType="w" fact="0.015"/>
              <dgm:constr type="w" for="des" forName="horzSpace3" refType="w" fact="0.015"/>
              <dgm:constr type="w" for="des" forName="horzSpace4" refType="w" fact="0.015"/>
              <dgm:constr type="w" for="des" forName="thinLine2b" refType="w" fact="0.8"/>
              <dgm:constr type="w" for="des" forName="thinLine3" refType="w" fact="0.5332"/>
            </dgm:constrLst>
          </dgm:if>
          <dgm:else name="Name12"/>
        </dgm:choose>
        <dgm:layoutNode name="tx1"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1">
          <dgm:choose name="Name13">
            <dgm:if name="Name14" func="var" arg="dir" op="equ" val="norm">
              <dgm:alg type="lin">
                <dgm:param type="linDir" val="fromT"/>
                <dgm:param type="nodeHorzAlign" val="l"/>
              </dgm:alg>
            </dgm:if>
            <dgm:else name="Name15">
              <dgm:alg type="lin">
                <dgm:param type="linDir" val="fromT"/>
                <dgm:param type="nodeHorzAlign" val="r"/>
              </dgm:alg>
            </dgm:else>
          </dgm:choose>
          <dgm:shape xmlns:r="http://schemas.openxmlformats.org/officeDocument/2006/relationships" r:blip="">
            <dgm:adjLst/>
          </dgm:shape>
          <dgm:presOf/>
          <dgm:forEach name="Name16" axis="ch" ptType="node">
            <dgm:choose name="Name17">
              <dgm:if name="Name18" axis="self" ptType="node" func="pos" op="equ" val="1">
                <dgm:layoutNode name="vertSpace2a">
                  <dgm:alg type="sp"/>
                  <dgm:shape xmlns:r="http://schemas.openxmlformats.org/officeDocument/2006/relationships" r:blip="">
                    <dgm:adjLst/>
                  </dgm:shape>
                  <dgm:presOf/>
                </dgm:layoutNode>
              </dgm:if>
              <dgm:else name="Name19"/>
            </dgm:choose>
            <dgm:layoutNode name="horz2">
              <dgm:choose name="Name20">
                <dgm:if name="Name21" func="var" arg="dir" op="equ" val="norm">
                  <dgm:alg type="lin">
                    <dgm:param type="linDir" val="fromL"/>
                    <dgm:param type="nodeVertAlign" val="t"/>
                  </dgm:alg>
                </dgm:if>
                <dgm:else name="Name22">
                  <dgm:alg type="lin">
                    <dgm:param type="linDir" val="fromR"/>
                    <dgm:param type="nodeVertAlign" val="t"/>
                  </dgm:alg>
                </dgm:else>
              </dgm:choose>
              <dgm:shape xmlns:r="http://schemas.openxmlformats.org/officeDocument/2006/relationships" r:blip="">
                <dgm:adjLst/>
              </dgm:shape>
              <dgm:presOf/>
              <dgm:layoutNode name="horzSpace2">
                <dgm:alg type="sp"/>
                <dgm:shape xmlns:r="http://schemas.openxmlformats.org/officeDocument/2006/relationships" r:blip="">
                  <dgm:adjLst/>
                </dgm:shape>
                <dgm:presOf/>
              </dgm:layoutNode>
              <dgm:layoutNode name="tx2"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2">
                <dgm:choose name="Name23">
                  <dgm:if name="Name24" func="var" arg="dir" op="equ" val="norm">
                    <dgm:alg type="lin">
                      <dgm:param type="linDir" val="fromT"/>
                      <dgm:param type="nodeHorzAlign" val="l"/>
                    </dgm:alg>
                  </dgm:if>
                  <dgm:else name="Name25">
                    <dgm:alg type="lin">
                      <dgm:param type="linDir" val="fromT"/>
                      <dgm:param type="nodeHorzAlign" val="r"/>
                    </dgm:alg>
                  </dgm:else>
                </dgm:choose>
                <dgm:shape xmlns:r="http://schemas.openxmlformats.org/officeDocument/2006/relationships" r:blip="">
                  <dgm:adjLst/>
                </dgm:shape>
                <dgm:presOf/>
                <dgm:forEach name="Name26" axis="ch" ptType="node">
                  <dgm:layoutNode name="horz3">
                    <dgm:choose name="Name27">
                      <dgm:if name="Name28" func="var" arg="dir" op="equ" val="norm">
                        <dgm:alg type="lin">
                          <dgm:param type="linDir" val="fromL"/>
                          <dgm:param type="nodeVertAlign" val="t"/>
                        </dgm:alg>
                      </dgm:if>
                      <dgm:else name="Name29">
                        <dgm:alg type="lin">
                          <dgm:param type="linDir" val="fromR"/>
                          <dgm:param type="nodeVertAlign" val="t"/>
                        </dgm:alg>
                      </dgm:else>
                    </dgm:choose>
                    <dgm:shape xmlns:r="http://schemas.openxmlformats.org/officeDocument/2006/relationships" r:blip="">
                      <dgm:adjLst/>
                    </dgm:shape>
                    <dgm:presOf/>
                    <dgm:layoutNode name="horzSpace3">
                      <dgm:alg type="sp"/>
                      <dgm:shape xmlns:r="http://schemas.openxmlformats.org/officeDocument/2006/relationships" r:blip="">
                        <dgm:adjLst/>
                      </dgm:shape>
                      <dgm:presOf/>
                    </dgm:layoutNode>
                    <dgm:layoutNode name="tx3"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3">
                      <dgm:choose name="Name30">
                        <dgm:if name="Name31" func="var" arg="dir" op="equ" val="norm">
                          <dgm:alg type="lin">
                            <dgm:param type="linDir" val="fromT"/>
                            <dgm:param type="nodeHorzAlign" val="l"/>
                          </dgm:alg>
                        </dgm:if>
                        <dgm:else name="Name32">
                          <dgm:alg type="lin">
                            <dgm:param type="linDir" val="fromT"/>
                            <dgm:param type="nodeHorzAlign" val="r"/>
                          </dgm:alg>
                        </dgm:else>
                      </dgm:choose>
                      <dgm:shape xmlns:r="http://schemas.openxmlformats.org/officeDocument/2006/relationships" r:blip="">
                        <dgm:adjLst/>
                      </dgm:shape>
                      <dgm:presOf/>
                      <dgm:forEach name="Name33" axis="ch" ptType="node">
                        <dgm:layoutNode name="horz4">
                          <dgm:choose name="Name34">
                            <dgm:if name="Name35" func="var" arg="dir" op="equ" val="norm">
                              <dgm:alg type="lin">
                                <dgm:param type="linDir" val="fromL"/>
                                <dgm:param type="nodeVertAlign" val="t"/>
                              </dgm:alg>
                            </dgm:if>
                            <dgm:else name="Name36">
                              <dgm:alg type="lin">
                                <dgm:param type="linDir" val="fromR"/>
                                <dgm:param type="nodeVertAlign" val="t"/>
                              </dgm:alg>
                            </dgm:else>
                          </dgm:choose>
                          <dgm:shape xmlns:r="http://schemas.openxmlformats.org/officeDocument/2006/relationships" r:blip="">
                            <dgm:adjLst/>
                          </dgm:shape>
                          <dgm:presOf/>
                          <dgm:layoutNode name="horzSpace4">
                            <dgm:alg type="sp"/>
                            <dgm:shape xmlns:r="http://schemas.openxmlformats.org/officeDocument/2006/relationships" r:blip="">
                              <dgm:adjLst/>
                            </dgm:shape>
                            <dgm:presOf/>
                          </dgm:layoutNode>
                          <dgm:layoutNode name="tx4" styleLbl="revTx">
                            <dgm:varLst>
                              <dgm:bulletEnabled val="1"/>
                            </dgm:varLst>
                            <dgm:alg type="tx">
                              <dgm:param type="parTxLTRAlign" val="l"/>
                              <dgm:param type="parTxRTLAlign" val="r"/>
                              <dgm:param type="txAnchorVert" val="t"/>
                            </dgm:alg>
                            <dgm:shape xmlns:r="http://schemas.openxmlformats.org/officeDocument/2006/relationships" type="rect" r:blip="">
                              <dgm:adjLst/>
                            </dgm:shape>
                            <dgm:presOf axis="desOrSelf"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forEach>
                    </dgm:layoutNode>
                  </dgm:layoutNode>
                  <dgm:forEach name="Name37" axis="followSib" ptType="sibTrans" cnt="1">
                    <dgm:layoutNode name="thinLine3" styleLbl="callout">
                      <dgm:alg type="sp"/>
                      <dgm:shape xmlns:r="http://schemas.openxmlformats.org/officeDocument/2006/relationships" type="line" r:blip="">
                        <dgm:adjLst/>
                      </dgm:shape>
                      <dgm:presOf/>
                    </dgm:layoutNode>
                  </dgm:forEach>
                </dgm:forEach>
              </dgm:layoutNode>
            </dgm:layoutNode>
            <dgm:layoutNode name="thinLine2b" styleLbl="callout">
              <dgm:alg type="sp"/>
              <dgm:shape xmlns:r="http://schemas.openxmlformats.org/officeDocument/2006/relationships" type="line" r:blip="">
                <dgm:adjLst/>
              </dgm:shape>
              <dgm:presOf/>
            </dgm:layoutNode>
            <dgm:layoutNode name="vertSpace2b">
              <dgm:alg type="sp"/>
              <dgm:shape xmlns:r="http://schemas.openxmlformats.org/officeDocument/2006/relationships" r:blip="">
                <dgm:adjLst/>
              </dgm:shape>
              <dgm:presOf/>
            </dgm:layoutNode>
          </dgm:forEach>
        </dgm:layoutNode>
      </dgm:layoutNode>
    </dgm:forEach>
  </dgm:layoutNode>
</dgm:layoutDef>
</file>

<file path=ppt/diagrams/layout2.xml><?xml version="1.0" encoding="utf-8"?>
<dgm:layoutDef xmlns:dgm="http://schemas.openxmlformats.org/drawingml/2006/diagram" xmlns:a="http://schemas.openxmlformats.org/drawingml/2006/main" uniqueId="urn:microsoft.com/office/officeart/2008/layout/LinedList">
  <dgm:title val=""/>
  <dgm:desc val=""/>
  <dgm:catLst>
    <dgm:cat type="hierarchy" pri="8000"/>
    <dgm:cat type="list" pri="25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clrData>
  <dgm:layoutNode name="vert0">
    <dgm:varLst>
      <dgm:dir/>
      <dgm:animOne val="branch"/>
      <dgm:animLvl val="lvl"/>
    </dgm:varLst>
    <dgm:choose name="Name0">
      <dgm:if name="Name1" func="var" arg="dir" op="equ" val="norm">
        <dgm:alg type="lin">
          <dgm:param type="linDir" val="fromT"/>
          <dgm:param type="nodeHorzAlign" val="l"/>
        </dgm:alg>
      </dgm:if>
      <dgm:else name="Name2">
        <dgm:alg type="lin">
          <dgm:param type="linDir" val="fromT"/>
          <dgm:param type="nodeHorzAlign" val="r"/>
        </dgm:alg>
      </dgm:else>
    </dgm:choose>
    <dgm:shape xmlns:r="http://schemas.openxmlformats.org/officeDocument/2006/relationships" r:blip="">
      <dgm:adjLst/>
    </dgm:shape>
    <dgm:presOf/>
    <dgm:constrLst>
      <dgm:constr type="w" for="ch" forName="horz1" refType="w"/>
      <dgm:constr type="h" for="ch" forName="horz1" refType="h"/>
      <dgm:constr type="h" for="des" forName="vert1" refType="h"/>
      <dgm:constr type="h" for="des" forName="tx1" refType="h"/>
      <dgm:constr type="h" for="des" forName="horz2" refType="h"/>
      <dgm:constr type="h" for="des" forName="vert2" refType="h"/>
      <dgm:constr type="h" for="des" forName="horz3" refType="h"/>
      <dgm:constr type="h" for="des" forName="vert3" refType="h"/>
      <dgm:constr type="h" for="des" forName="horz4" refType="h"/>
      <dgm:constr type="h" for="des" ptType="node" refType="h"/>
      <dgm:constr type="primFontSz" for="des" forName="tx1" op="equ" val="65"/>
      <dgm:constr type="primFontSz" for="des" forName="tx2" op="equ" val="65"/>
      <dgm:constr type="primFontSz" for="des" forName="tx3" op="equ" val="65"/>
      <dgm:constr type="primFontSz" for="des" forName="tx4" op="equ" val="65"/>
      <dgm:constr type="w" for="des" forName="thickLine" refType="w"/>
      <dgm:constr type="h" for="des" forName="thickLine"/>
      <dgm:constr type="h" for="des" forName="thinLine1"/>
      <dgm:constr type="h" for="des" forName="thinLine2b"/>
      <dgm:constr type="h" for="des" forName="thinLine3"/>
      <dgm:constr type="h" for="des" forName="vertSpace2a" refType="h" fact="0.05"/>
      <dgm:constr type="h" for="des" forName="vertSpace2b" refType="h" refFor="des" refForName="vertSpace2a"/>
    </dgm:constrLst>
    <dgm:forEach name="Name3" axis="ch" ptType="node">
      <dgm:layoutNode name="thickLine" styleLbl="alignNode1">
        <dgm:alg type="sp"/>
        <dgm:shape xmlns:r="http://schemas.openxmlformats.org/officeDocument/2006/relationships" type="line" r:blip="">
          <dgm:adjLst/>
        </dgm:shape>
        <dgm:presOf/>
      </dgm:layoutNode>
      <dgm:layoutNode name="horz1">
        <dgm:choose name="Name4">
          <dgm:if name="Name5" func="var" arg="dir" op="equ" val="norm">
            <dgm:alg type="lin">
              <dgm:param type="linDir" val="fromL"/>
              <dgm:param type="nodeVertAlign" val="t"/>
            </dgm:alg>
          </dgm:if>
          <dgm:else name="Name6">
            <dgm:alg type="lin">
              <dgm:param type="linDir" val="fromR"/>
              <dgm:param type="nodeVertAlign" val="t"/>
            </dgm:alg>
          </dgm:else>
        </dgm:choose>
        <dgm:shape xmlns:r="http://schemas.openxmlformats.org/officeDocument/2006/relationships" r:blip="">
          <dgm:adjLst/>
        </dgm:shape>
        <dgm:presOf/>
        <dgm:choose name="Name7">
          <dgm:if name="Name8" axis="root des" func="maxDepth" op="equ" val="1">
            <dgm:constrLst>
              <dgm:constr type="w" for="ch" forName="tx1" refType="w"/>
            </dgm:constrLst>
          </dgm:if>
          <dgm:if name="Name9" axis="root des" func="maxDepth" op="equ" val="2">
            <dgm:constrLst>
              <dgm:constr type="w" for="ch" forName="tx1" refType="w" fact="0.2"/>
              <dgm:constr type="w" for="des" forName="tx2" refType="w" fact="0.785"/>
              <dgm:constr type="w" for="des" forName="horzSpace2" refType="w" fact="0.015"/>
              <dgm:constr type="w" for="des" forName="thinLine2b" refType="w" fact="0.8"/>
            </dgm:constrLst>
          </dgm:if>
          <dgm:if name="Name10" axis="root des" func="maxDepth" op="equ" val="3">
            <dgm:constrLst>
              <dgm:constr type="w" for="ch" forName="tx1" refType="w" fact="0.2"/>
              <dgm:constr type="w" for="des" forName="tx2" refType="w" fact="0.385"/>
              <dgm:constr type="w" for="des" forName="tx3" refType="w" fact="0.385"/>
              <dgm:constr type="w" for="des" forName="horzSpace2" refType="w" fact="0.015"/>
              <dgm:constr type="w" for="des" forName="horzSpace3" refType="w" fact="0.015"/>
              <dgm:constr type="w" for="des" forName="thinLine2b" refType="w" fact="0.8"/>
              <dgm:constr type="w" for="des" forName="thinLine3" refType="w" fact="0.385"/>
            </dgm:constrLst>
          </dgm:if>
          <dgm:if name="Name11" axis="root des" func="maxDepth" op="gte" val="4">
            <dgm:constrLst>
              <dgm:constr type="w" for="ch" forName="tx1" refType="w" fact="0.2"/>
              <dgm:constr type="w" for="des" forName="tx2" refType="w" fact="0.2516"/>
              <dgm:constr type="w" for="des" forName="tx3" refType="w" fact="0.2516"/>
              <dgm:constr type="w" for="des" forName="tx4" refType="w" fact="0.2516"/>
              <dgm:constr type="w" for="des" forName="horzSpace2" refType="w" fact="0.015"/>
              <dgm:constr type="w" for="des" forName="horzSpace3" refType="w" fact="0.015"/>
              <dgm:constr type="w" for="des" forName="horzSpace4" refType="w" fact="0.015"/>
              <dgm:constr type="w" for="des" forName="thinLine2b" refType="w" fact="0.8"/>
              <dgm:constr type="w" for="des" forName="thinLine3" refType="w" fact="0.5332"/>
            </dgm:constrLst>
          </dgm:if>
          <dgm:else name="Name12"/>
        </dgm:choose>
        <dgm:layoutNode name="tx1"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1">
          <dgm:choose name="Name13">
            <dgm:if name="Name14" func="var" arg="dir" op="equ" val="norm">
              <dgm:alg type="lin">
                <dgm:param type="linDir" val="fromT"/>
                <dgm:param type="nodeHorzAlign" val="l"/>
              </dgm:alg>
            </dgm:if>
            <dgm:else name="Name15">
              <dgm:alg type="lin">
                <dgm:param type="linDir" val="fromT"/>
                <dgm:param type="nodeHorzAlign" val="r"/>
              </dgm:alg>
            </dgm:else>
          </dgm:choose>
          <dgm:shape xmlns:r="http://schemas.openxmlformats.org/officeDocument/2006/relationships" r:blip="">
            <dgm:adjLst/>
          </dgm:shape>
          <dgm:presOf/>
          <dgm:forEach name="Name16" axis="ch" ptType="node">
            <dgm:choose name="Name17">
              <dgm:if name="Name18" axis="self" ptType="node" func="pos" op="equ" val="1">
                <dgm:layoutNode name="vertSpace2a">
                  <dgm:alg type="sp"/>
                  <dgm:shape xmlns:r="http://schemas.openxmlformats.org/officeDocument/2006/relationships" r:blip="">
                    <dgm:adjLst/>
                  </dgm:shape>
                  <dgm:presOf/>
                </dgm:layoutNode>
              </dgm:if>
              <dgm:else name="Name19"/>
            </dgm:choose>
            <dgm:layoutNode name="horz2">
              <dgm:choose name="Name20">
                <dgm:if name="Name21" func="var" arg="dir" op="equ" val="norm">
                  <dgm:alg type="lin">
                    <dgm:param type="linDir" val="fromL"/>
                    <dgm:param type="nodeVertAlign" val="t"/>
                  </dgm:alg>
                </dgm:if>
                <dgm:else name="Name22">
                  <dgm:alg type="lin">
                    <dgm:param type="linDir" val="fromR"/>
                    <dgm:param type="nodeVertAlign" val="t"/>
                  </dgm:alg>
                </dgm:else>
              </dgm:choose>
              <dgm:shape xmlns:r="http://schemas.openxmlformats.org/officeDocument/2006/relationships" r:blip="">
                <dgm:adjLst/>
              </dgm:shape>
              <dgm:presOf/>
              <dgm:layoutNode name="horzSpace2">
                <dgm:alg type="sp"/>
                <dgm:shape xmlns:r="http://schemas.openxmlformats.org/officeDocument/2006/relationships" r:blip="">
                  <dgm:adjLst/>
                </dgm:shape>
                <dgm:presOf/>
              </dgm:layoutNode>
              <dgm:layoutNode name="tx2"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2">
                <dgm:choose name="Name23">
                  <dgm:if name="Name24" func="var" arg="dir" op="equ" val="norm">
                    <dgm:alg type="lin">
                      <dgm:param type="linDir" val="fromT"/>
                      <dgm:param type="nodeHorzAlign" val="l"/>
                    </dgm:alg>
                  </dgm:if>
                  <dgm:else name="Name25">
                    <dgm:alg type="lin">
                      <dgm:param type="linDir" val="fromT"/>
                      <dgm:param type="nodeHorzAlign" val="r"/>
                    </dgm:alg>
                  </dgm:else>
                </dgm:choose>
                <dgm:shape xmlns:r="http://schemas.openxmlformats.org/officeDocument/2006/relationships" r:blip="">
                  <dgm:adjLst/>
                </dgm:shape>
                <dgm:presOf/>
                <dgm:forEach name="Name26" axis="ch" ptType="node">
                  <dgm:layoutNode name="horz3">
                    <dgm:choose name="Name27">
                      <dgm:if name="Name28" func="var" arg="dir" op="equ" val="norm">
                        <dgm:alg type="lin">
                          <dgm:param type="linDir" val="fromL"/>
                          <dgm:param type="nodeVertAlign" val="t"/>
                        </dgm:alg>
                      </dgm:if>
                      <dgm:else name="Name29">
                        <dgm:alg type="lin">
                          <dgm:param type="linDir" val="fromR"/>
                          <dgm:param type="nodeVertAlign" val="t"/>
                        </dgm:alg>
                      </dgm:else>
                    </dgm:choose>
                    <dgm:shape xmlns:r="http://schemas.openxmlformats.org/officeDocument/2006/relationships" r:blip="">
                      <dgm:adjLst/>
                    </dgm:shape>
                    <dgm:presOf/>
                    <dgm:layoutNode name="horzSpace3">
                      <dgm:alg type="sp"/>
                      <dgm:shape xmlns:r="http://schemas.openxmlformats.org/officeDocument/2006/relationships" r:blip="">
                        <dgm:adjLst/>
                      </dgm:shape>
                      <dgm:presOf/>
                    </dgm:layoutNode>
                    <dgm:layoutNode name="tx3"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3">
                      <dgm:choose name="Name30">
                        <dgm:if name="Name31" func="var" arg="dir" op="equ" val="norm">
                          <dgm:alg type="lin">
                            <dgm:param type="linDir" val="fromT"/>
                            <dgm:param type="nodeHorzAlign" val="l"/>
                          </dgm:alg>
                        </dgm:if>
                        <dgm:else name="Name32">
                          <dgm:alg type="lin">
                            <dgm:param type="linDir" val="fromT"/>
                            <dgm:param type="nodeHorzAlign" val="r"/>
                          </dgm:alg>
                        </dgm:else>
                      </dgm:choose>
                      <dgm:shape xmlns:r="http://schemas.openxmlformats.org/officeDocument/2006/relationships" r:blip="">
                        <dgm:adjLst/>
                      </dgm:shape>
                      <dgm:presOf/>
                      <dgm:forEach name="Name33" axis="ch" ptType="node">
                        <dgm:layoutNode name="horz4">
                          <dgm:choose name="Name34">
                            <dgm:if name="Name35" func="var" arg="dir" op="equ" val="norm">
                              <dgm:alg type="lin">
                                <dgm:param type="linDir" val="fromL"/>
                                <dgm:param type="nodeVertAlign" val="t"/>
                              </dgm:alg>
                            </dgm:if>
                            <dgm:else name="Name36">
                              <dgm:alg type="lin">
                                <dgm:param type="linDir" val="fromR"/>
                                <dgm:param type="nodeVertAlign" val="t"/>
                              </dgm:alg>
                            </dgm:else>
                          </dgm:choose>
                          <dgm:shape xmlns:r="http://schemas.openxmlformats.org/officeDocument/2006/relationships" r:blip="">
                            <dgm:adjLst/>
                          </dgm:shape>
                          <dgm:presOf/>
                          <dgm:layoutNode name="horzSpace4">
                            <dgm:alg type="sp"/>
                            <dgm:shape xmlns:r="http://schemas.openxmlformats.org/officeDocument/2006/relationships" r:blip="">
                              <dgm:adjLst/>
                            </dgm:shape>
                            <dgm:presOf/>
                          </dgm:layoutNode>
                          <dgm:layoutNode name="tx4" styleLbl="revTx">
                            <dgm:varLst>
                              <dgm:bulletEnabled val="1"/>
                            </dgm:varLst>
                            <dgm:alg type="tx">
                              <dgm:param type="parTxLTRAlign" val="l"/>
                              <dgm:param type="parTxRTLAlign" val="r"/>
                              <dgm:param type="txAnchorVert" val="t"/>
                            </dgm:alg>
                            <dgm:shape xmlns:r="http://schemas.openxmlformats.org/officeDocument/2006/relationships" type="rect" r:blip="">
                              <dgm:adjLst/>
                            </dgm:shape>
                            <dgm:presOf axis="desOrSelf"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forEach>
                    </dgm:layoutNode>
                  </dgm:layoutNode>
                  <dgm:forEach name="Name37" axis="followSib" ptType="sibTrans" cnt="1">
                    <dgm:layoutNode name="thinLine3" styleLbl="callout">
                      <dgm:alg type="sp"/>
                      <dgm:shape xmlns:r="http://schemas.openxmlformats.org/officeDocument/2006/relationships" type="line" r:blip="">
                        <dgm:adjLst/>
                      </dgm:shape>
                      <dgm:presOf/>
                    </dgm:layoutNode>
                  </dgm:forEach>
                </dgm:forEach>
              </dgm:layoutNode>
            </dgm:layoutNode>
            <dgm:layoutNode name="thinLine2b" styleLbl="callout">
              <dgm:alg type="sp"/>
              <dgm:shape xmlns:r="http://schemas.openxmlformats.org/officeDocument/2006/relationships" type="line" r:blip="">
                <dgm:adjLst/>
              </dgm:shape>
              <dgm:presOf/>
            </dgm:layoutNode>
            <dgm:layoutNode name="vertSpace2b">
              <dgm:alg type="sp"/>
              <dgm:shape xmlns:r="http://schemas.openxmlformats.org/officeDocument/2006/relationships" r:blip="">
                <dgm:adjLst/>
              </dgm:shape>
              <dgm:presOf/>
            </dgm:layoutNode>
          </dgm:forEach>
        </dgm:layoutNode>
      </dgm:layoutNode>
    </dgm:forEach>
  </dgm:layoutNode>
</dgm:layoutDef>
</file>

<file path=ppt/diagrams/layout3.xml><?xml version="1.0" encoding="utf-8"?>
<dgm:layoutDef xmlns:dgm="http://schemas.openxmlformats.org/drawingml/2006/diagram" xmlns:a="http://schemas.openxmlformats.org/drawingml/2006/main" uniqueId="urn:microsoft.com/office/officeart/2005/8/layout/hierarchy1">
  <dgm:title val=""/>
  <dgm:desc val=""/>
  <dgm:catLst>
    <dgm:cat type="hierarchy" pri="2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667"/>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w" for="ch" forName="background" refType="w" fact="0.9"/>
              <dgm:constr type="h" for="ch" forName="background" refType="w" refFor="ch" refForName="background" fact="0.635"/>
              <dgm:constr type="t" for="ch" forName="background"/>
              <dgm:constr type="l" for="ch" forName="background"/>
              <dgm:constr type="w" for="ch" forName="text" refType="w" fact="0.9"/>
              <dgm:constr type="h" for="ch" forName="text" refType="w" refFor="ch" refForName="text" fact="0.635"/>
              <dgm:constr type="t" for="ch" forName="text" refType="w" fact="0.095"/>
              <dgm:constr type="l" for="ch" forName="text" refType="w" fact="0.1"/>
            </dgm:constrLst>
            <dgm:ruleLst/>
            <dgm:layoutNode name="background" styleLbl="node0" moveWith="text">
              <dgm:alg type="sp"/>
              <dgm:shape xmlns:r="http://schemas.openxmlformats.org/officeDocument/2006/relationships" type="roundRect" r:blip="">
                <dgm:adjLst>
                  <dgm:adj idx="1" val="0.1"/>
                </dgm:adjLst>
              </dgm:shape>
              <dgm:presOf/>
              <dgm:constrLst/>
              <dgm:ruleLst/>
            </dgm:layoutNode>
            <dgm:layoutNode name="text" styleLbl="fgAcc0">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background"/>
                    <dgm:param type="dstNode" val="background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w" for="ch" forName="background2" refType="w" fact="0.9"/>
                      <dgm:constr type="h" for="ch" forName="background2" refType="w" refFor="ch" refForName="background2" fact="0.635"/>
                      <dgm:constr type="t" for="ch" forName="background2"/>
                      <dgm:constr type="l" for="ch" forName="background2"/>
                      <dgm:constr type="w" for="ch" forName="text2" refType="w" fact="0.9"/>
                      <dgm:constr type="h" for="ch" forName="text2" refType="w" refFor="ch" refForName="text2" fact="0.635"/>
                      <dgm:constr type="t" for="ch" forName="text2" refType="w" fact="0.095"/>
                      <dgm:constr type="l" for="ch" forName="text2" refType="w" fact="0.1"/>
                    </dgm:constrLst>
                    <dgm:ruleLst/>
                    <dgm:layoutNode name="background2" moveWith="text2">
                      <dgm:alg type="sp"/>
                      <dgm:shape xmlns:r="http://schemas.openxmlformats.org/officeDocument/2006/relationships" type="roundRect" r:blip="">
                        <dgm:adjLst>
                          <dgm:adj idx="1" val="0.1"/>
                        </dgm:adjLst>
                      </dgm:shape>
                      <dgm:presOf/>
                      <dgm:constrLst/>
                      <dgm:ruleLst/>
                    </dgm:layoutNode>
                    <dgm:layoutNode name="text2" styleLbl="fgAcc2">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background2"/>
                            <dgm:param type="dstNode" val="background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w" for="ch" forName="background3" refType="w" fact="0.9"/>
                              <dgm:constr type="h" for="ch" forName="background3" refType="w" refFor="ch" refForName="background3" fact="0.635"/>
                              <dgm:constr type="t" for="ch" forName="background3"/>
                              <dgm:constr type="l" for="ch" forName="background3"/>
                              <dgm:constr type="w" for="ch" forName="text3" refType="w" fact="0.9"/>
                              <dgm:constr type="h" for="ch" forName="text3" refType="w" refFor="ch" refForName="text3" fact="0.635"/>
                              <dgm:constr type="t" for="ch" forName="text3" refType="w" fact="0.095"/>
                              <dgm:constr type="l" for="ch" forName="text3" refType="w" fact="0.1"/>
                            </dgm:constrLst>
                            <dgm:ruleLst/>
                            <dgm:layoutNode name="background3" moveWith="text3">
                              <dgm:alg type="sp"/>
                              <dgm:shape xmlns:r="http://schemas.openxmlformats.org/officeDocument/2006/relationships" type="roundRect" r:blip="">
                                <dgm:adjLst>
                                  <dgm:adj idx="1" val="0.1"/>
                                </dgm:adjLst>
                              </dgm:shape>
                              <dgm:presOf/>
                              <dgm:constrLst/>
                              <dgm:ruleLst/>
                            </dgm:layoutNode>
                            <dgm:layoutNode name="text3" styleLbl="fgAcc3">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background3"/>
                                        <dgm:param type="dstNode" val="background4"/>
                                      </dgm:alg>
                                    </dgm:if>
                                    <dgm:else name="Name26">
                                      <dgm:alg type="conn">
                                        <dgm:param type="dim" val="1D"/>
                                        <dgm:param type="endSty" val="noArr"/>
                                        <dgm:param type="connRout" val="bend"/>
                                        <dgm:param type="bendPt" val="end"/>
                                        <dgm:param type="begPts" val="bCtr"/>
                                        <dgm:param type="endPts" val="tCtr"/>
                                        <dgm:param type="srcNode" val="background4"/>
                                        <dgm:param type="dstNode" val="background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w" for="ch" forName="background4" refType="w" fact="0.9"/>
                                      <dgm:constr type="h" for="ch" forName="background4" refType="w" refFor="ch" refForName="background4" fact="0.635"/>
                                      <dgm:constr type="t" for="ch" forName="background4"/>
                                      <dgm:constr type="l" for="ch" forName="background4"/>
                                      <dgm:constr type="w" for="ch" forName="text4" refType="w" fact="0.9"/>
                                      <dgm:constr type="h" for="ch" forName="text4" refType="w" refFor="ch" refForName="text4" fact="0.635"/>
                                      <dgm:constr type="t" for="ch" forName="text4" refType="w" fact="0.095"/>
                                      <dgm:constr type="l" for="ch" forName="text4" refType="w" fact="0.1"/>
                                    </dgm:constrLst>
                                    <dgm:ruleLst/>
                                    <dgm:layoutNode name="background4" moveWith="text4">
                                      <dgm:alg type="sp"/>
                                      <dgm:shape xmlns:r="http://schemas.openxmlformats.org/officeDocument/2006/relationships" type="roundRect" r:blip="">
                                        <dgm:adjLst>
                                          <dgm:adj idx="1" val="0.1"/>
                                        </dgm:adjLst>
                                      </dgm:shape>
                                      <dgm:presOf/>
                                      <dgm:constrLst/>
                                      <dgm:ruleLst/>
                                    </dgm:layoutNode>
                                    <dgm:layoutNode name="text4" styleLbl="fgAcc4">
                                      <dgm:varLst>
                                        <dgm:chPref val="3"/>
                                      </dgm:varLst>
                                      <dgm:alg type="tx"/>
                                      <dgm:shape xmlns:r="http://schemas.openxmlformats.org/officeDocument/2006/relationships" type="roundRect" r:blip="">
                                        <dgm:adjLst>
                                          <dgm:adj idx="1" val="0.1"/>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8/layout/LinedList">
  <dgm:title val=""/>
  <dgm:desc val=""/>
  <dgm:catLst>
    <dgm:cat type="hierarchy" pri="8000"/>
    <dgm:cat type="list" pri="25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clrData>
  <dgm:layoutNode name="vert0">
    <dgm:varLst>
      <dgm:dir/>
      <dgm:animOne val="branch"/>
      <dgm:animLvl val="lvl"/>
    </dgm:varLst>
    <dgm:choose name="Name0">
      <dgm:if name="Name1" func="var" arg="dir" op="equ" val="norm">
        <dgm:alg type="lin">
          <dgm:param type="linDir" val="fromT"/>
          <dgm:param type="nodeHorzAlign" val="l"/>
        </dgm:alg>
      </dgm:if>
      <dgm:else name="Name2">
        <dgm:alg type="lin">
          <dgm:param type="linDir" val="fromT"/>
          <dgm:param type="nodeHorzAlign" val="r"/>
        </dgm:alg>
      </dgm:else>
    </dgm:choose>
    <dgm:shape xmlns:r="http://schemas.openxmlformats.org/officeDocument/2006/relationships" r:blip="">
      <dgm:adjLst/>
    </dgm:shape>
    <dgm:presOf/>
    <dgm:constrLst>
      <dgm:constr type="w" for="ch" forName="horz1" refType="w"/>
      <dgm:constr type="h" for="ch" forName="horz1" refType="h"/>
      <dgm:constr type="h" for="des" forName="vert1" refType="h"/>
      <dgm:constr type="h" for="des" forName="tx1" refType="h"/>
      <dgm:constr type="h" for="des" forName="horz2" refType="h"/>
      <dgm:constr type="h" for="des" forName="vert2" refType="h"/>
      <dgm:constr type="h" for="des" forName="horz3" refType="h"/>
      <dgm:constr type="h" for="des" forName="vert3" refType="h"/>
      <dgm:constr type="h" for="des" forName="horz4" refType="h"/>
      <dgm:constr type="h" for="des" ptType="node" refType="h"/>
      <dgm:constr type="primFontSz" for="des" forName="tx1" op="equ" val="65"/>
      <dgm:constr type="primFontSz" for="des" forName="tx2" op="equ" val="65"/>
      <dgm:constr type="primFontSz" for="des" forName="tx3" op="equ" val="65"/>
      <dgm:constr type="primFontSz" for="des" forName="tx4" op="equ" val="65"/>
      <dgm:constr type="w" for="des" forName="thickLine" refType="w"/>
      <dgm:constr type="h" for="des" forName="thickLine"/>
      <dgm:constr type="h" for="des" forName="thinLine1"/>
      <dgm:constr type="h" for="des" forName="thinLine2b"/>
      <dgm:constr type="h" for="des" forName="thinLine3"/>
      <dgm:constr type="h" for="des" forName="vertSpace2a" refType="h" fact="0.05"/>
      <dgm:constr type="h" for="des" forName="vertSpace2b" refType="h" refFor="des" refForName="vertSpace2a"/>
    </dgm:constrLst>
    <dgm:forEach name="Name3" axis="ch" ptType="node">
      <dgm:layoutNode name="thickLine" styleLbl="alignNode1">
        <dgm:alg type="sp"/>
        <dgm:shape xmlns:r="http://schemas.openxmlformats.org/officeDocument/2006/relationships" type="line" r:blip="">
          <dgm:adjLst/>
        </dgm:shape>
        <dgm:presOf/>
      </dgm:layoutNode>
      <dgm:layoutNode name="horz1">
        <dgm:choose name="Name4">
          <dgm:if name="Name5" func="var" arg="dir" op="equ" val="norm">
            <dgm:alg type="lin">
              <dgm:param type="linDir" val="fromL"/>
              <dgm:param type="nodeVertAlign" val="t"/>
            </dgm:alg>
          </dgm:if>
          <dgm:else name="Name6">
            <dgm:alg type="lin">
              <dgm:param type="linDir" val="fromR"/>
              <dgm:param type="nodeVertAlign" val="t"/>
            </dgm:alg>
          </dgm:else>
        </dgm:choose>
        <dgm:shape xmlns:r="http://schemas.openxmlformats.org/officeDocument/2006/relationships" r:blip="">
          <dgm:adjLst/>
        </dgm:shape>
        <dgm:presOf/>
        <dgm:choose name="Name7">
          <dgm:if name="Name8" axis="root des" func="maxDepth" op="equ" val="1">
            <dgm:constrLst>
              <dgm:constr type="w" for="ch" forName="tx1" refType="w"/>
            </dgm:constrLst>
          </dgm:if>
          <dgm:if name="Name9" axis="root des" func="maxDepth" op="equ" val="2">
            <dgm:constrLst>
              <dgm:constr type="w" for="ch" forName="tx1" refType="w" fact="0.2"/>
              <dgm:constr type="w" for="des" forName="tx2" refType="w" fact="0.785"/>
              <dgm:constr type="w" for="des" forName="horzSpace2" refType="w" fact="0.015"/>
              <dgm:constr type="w" for="des" forName="thinLine2b" refType="w" fact="0.8"/>
            </dgm:constrLst>
          </dgm:if>
          <dgm:if name="Name10" axis="root des" func="maxDepth" op="equ" val="3">
            <dgm:constrLst>
              <dgm:constr type="w" for="ch" forName="tx1" refType="w" fact="0.2"/>
              <dgm:constr type="w" for="des" forName="tx2" refType="w" fact="0.385"/>
              <dgm:constr type="w" for="des" forName="tx3" refType="w" fact="0.385"/>
              <dgm:constr type="w" for="des" forName="horzSpace2" refType="w" fact="0.015"/>
              <dgm:constr type="w" for="des" forName="horzSpace3" refType="w" fact="0.015"/>
              <dgm:constr type="w" for="des" forName="thinLine2b" refType="w" fact="0.8"/>
              <dgm:constr type="w" for="des" forName="thinLine3" refType="w" fact="0.385"/>
            </dgm:constrLst>
          </dgm:if>
          <dgm:if name="Name11" axis="root des" func="maxDepth" op="gte" val="4">
            <dgm:constrLst>
              <dgm:constr type="w" for="ch" forName="tx1" refType="w" fact="0.2"/>
              <dgm:constr type="w" for="des" forName="tx2" refType="w" fact="0.2516"/>
              <dgm:constr type="w" for="des" forName="tx3" refType="w" fact="0.2516"/>
              <dgm:constr type="w" for="des" forName="tx4" refType="w" fact="0.2516"/>
              <dgm:constr type="w" for="des" forName="horzSpace2" refType="w" fact="0.015"/>
              <dgm:constr type="w" for="des" forName="horzSpace3" refType="w" fact="0.015"/>
              <dgm:constr type="w" for="des" forName="horzSpace4" refType="w" fact="0.015"/>
              <dgm:constr type="w" for="des" forName="thinLine2b" refType="w" fact="0.8"/>
              <dgm:constr type="w" for="des" forName="thinLine3" refType="w" fact="0.5332"/>
            </dgm:constrLst>
          </dgm:if>
          <dgm:else name="Name12"/>
        </dgm:choose>
        <dgm:layoutNode name="tx1"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1">
          <dgm:choose name="Name13">
            <dgm:if name="Name14" func="var" arg="dir" op="equ" val="norm">
              <dgm:alg type="lin">
                <dgm:param type="linDir" val="fromT"/>
                <dgm:param type="nodeHorzAlign" val="l"/>
              </dgm:alg>
            </dgm:if>
            <dgm:else name="Name15">
              <dgm:alg type="lin">
                <dgm:param type="linDir" val="fromT"/>
                <dgm:param type="nodeHorzAlign" val="r"/>
              </dgm:alg>
            </dgm:else>
          </dgm:choose>
          <dgm:shape xmlns:r="http://schemas.openxmlformats.org/officeDocument/2006/relationships" r:blip="">
            <dgm:adjLst/>
          </dgm:shape>
          <dgm:presOf/>
          <dgm:forEach name="Name16" axis="ch" ptType="node">
            <dgm:choose name="Name17">
              <dgm:if name="Name18" axis="self" ptType="node" func="pos" op="equ" val="1">
                <dgm:layoutNode name="vertSpace2a">
                  <dgm:alg type="sp"/>
                  <dgm:shape xmlns:r="http://schemas.openxmlformats.org/officeDocument/2006/relationships" r:blip="">
                    <dgm:adjLst/>
                  </dgm:shape>
                  <dgm:presOf/>
                </dgm:layoutNode>
              </dgm:if>
              <dgm:else name="Name19"/>
            </dgm:choose>
            <dgm:layoutNode name="horz2">
              <dgm:choose name="Name20">
                <dgm:if name="Name21" func="var" arg="dir" op="equ" val="norm">
                  <dgm:alg type="lin">
                    <dgm:param type="linDir" val="fromL"/>
                    <dgm:param type="nodeVertAlign" val="t"/>
                  </dgm:alg>
                </dgm:if>
                <dgm:else name="Name22">
                  <dgm:alg type="lin">
                    <dgm:param type="linDir" val="fromR"/>
                    <dgm:param type="nodeVertAlign" val="t"/>
                  </dgm:alg>
                </dgm:else>
              </dgm:choose>
              <dgm:shape xmlns:r="http://schemas.openxmlformats.org/officeDocument/2006/relationships" r:blip="">
                <dgm:adjLst/>
              </dgm:shape>
              <dgm:presOf/>
              <dgm:layoutNode name="horzSpace2">
                <dgm:alg type="sp"/>
                <dgm:shape xmlns:r="http://schemas.openxmlformats.org/officeDocument/2006/relationships" r:blip="">
                  <dgm:adjLst/>
                </dgm:shape>
                <dgm:presOf/>
              </dgm:layoutNode>
              <dgm:layoutNode name="tx2"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2">
                <dgm:choose name="Name23">
                  <dgm:if name="Name24" func="var" arg="dir" op="equ" val="norm">
                    <dgm:alg type="lin">
                      <dgm:param type="linDir" val="fromT"/>
                      <dgm:param type="nodeHorzAlign" val="l"/>
                    </dgm:alg>
                  </dgm:if>
                  <dgm:else name="Name25">
                    <dgm:alg type="lin">
                      <dgm:param type="linDir" val="fromT"/>
                      <dgm:param type="nodeHorzAlign" val="r"/>
                    </dgm:alg>
                  </dgm:else>
                </dgm:choose>
                <dgm:shape xmlns:r="http://schemas.openxmlformats.org/officeDocument/2006/relationships" r:blip="">
                  <dgm:adjLst/>
                </dgm:shape>
                <dgm:presOf/>
                <dgm:forEach name="Name26" axis="ch" ptType="node">
                  <dgm:layoutNode name="horz3">
                    <dgm:choose name="Name27">
                      <dgm:if name="Name28" func="var" arg="dir" op="equ" val="norm">
                        <dgm:alg type="lin">
                          <dgm:param type="linDir" val="fromL"/>
                          <dgm:param type="nodeVertAlign" val="t"/>
                        </dgm:alg>
                      </dgm:if>
                      <dgm:else name="Name29">
                        <dgm:alg type="lin">
                          <dgm:param type="linDir" val="fromR"/>
                          <dgm:param type="nodeVertAlign" val="t"/>
                        </dgm:alg>
                      </dgm:else>
                    </dgm:choose>
                    <dgm:shape xmlns:r="http://schemas.openxmlformats.org/officeDocument/2006/relationships" r:blip="">
                      <dgm:adjLst/>
                    </dgm:shape>
                    <dgm:presOf/>
                    <dgm:layoutNode name="horzSpace3">
                      <dgm:alg type="sp"/>
                      <dgm:shape xmlns:r="http://schemas.openxmlformats.org/officeDocument/2006/relationships" r:blip="">
                        <dgm:adjLst/>
                      </dgm:shape>
                      <dgm:presOf/>
                    </dgm:layoutNode>
                    <dgm:layoutNode name="tx3" styleLbl="revTx">
                      <dgm:alg type="tx">
                        <dgm:param type="parTxLTRAlign" val="l"/>
                        <dgm:param type="parTxRTLAlign" val="r"/>
                        <dgm:param type="txAnchorVert" val="t"/>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vert3">
                      <dgm:choose name="Name30">
                        <dgm:if name="Name31" func="var" arg="dir" op="equ" val="norm">
                          <dgm:alg type="lin">
                            <dgm:param type="linDir" val="fromT"/>
                            <dgm:param type="nodeHorzAlign" val="l"/>
                          </dgm:alg>
                        </dgm:if>
                        <dgm:else name="Name32">
                          <dgm:alg type="lin">
                            <dgm:param type="linDir" val="fromT"/>
                            <dgm:param type="nodeHorzAlign" val="r"/>
                          </dgm:alg>
                        </dgm:else>
                      </dgm:choose>
                      <dgm:shape xmlns:r="http://schemas.openxmlformats.org/officeDocument/2006/relationships" r:blip="">
                        <dgm:adjLst/>
                      </dgm:shape>
                      <dgm:presOf/>
                      <dgm:forEach name="Name33" axis="ch" ptType="node">
                        <dgm:layoutNode name="horz4">
                          <dgm:choose name="Name34">
                            <dgm:if name="Name35" func="var" arg="dir" op="equ" val="norm">
                              <dgm:alg type="lin">
                                <dgm:param type="linDir" val="fromL"/>
                                <dgm:param type="nodeVertAlign" val="t"/>
                              </dgm:alg>
                            </dgm:if>
                            <dgm:else name="Name36">
                              <dgm:alg type="lin">
                                <dgm:param type="linDir" val="fromR"/>
                                <dgm:param type="nodeVertAlign" val="t"/>
                              </dgm:alg>
                            </dgm:else>
                          </dgm:choose>
                          <dgm:shape xmlns:r="http://schemas.openxmlformats.org/officeDocument/2006/relationships" r:blip="">
                            <dgm:adjLst/>
                          </dgm:shape>
                          <dgm:presOf/>
                          <dgm:layoutNode name="horzSpace4">
                            <dgm:alg type="sp"/>
                            <dgm:shape xmlns:r="http://schemas.openxmlformats.org/officeDocument/2006/relationships" r:blip="">
                              <dgm:adjLst/>
                            </dgm:shape>
                            <dgm:presOf/>
                          </dgm:layoutNode>
                          <dgm:layoutNode name="tx4" styleLbl="revTx">
                            <dgm:varLst>
                              <dgm:bulletEnabled val="1"/>
                            </dgm:varLst>
                            <dgm:alg type="tx">
                              <dgm:param type="parTxLTRAlign" val="l"/>
                              <dgm:param type="parTxRTLAlign" val="r"/>
                              <dgm:param type="txAnchorVert" val="t"/>
                            </dgm:alg>
                            <dgm:shape xmlns:r="http://schemas.openxmlformats.org/officeDocument/2006/relationships" type="rect" r:blip="">
                              <dgm:adjLst/>
                            </dgm:shape>
                            <dgm:presOf axis="desOrSelf"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forEach>
                    </dgm:layoutNode>
                  </dgm:layoutNode>
                  <dgm:forEach name="Name37" axis="followSib" ptType="sibTrans" cnt="1">
                    <dgm:layoutNode name="thinLine3" styleLbl="callout">
                      <dgm:alg type="sp"/>
                      <dgm:shape xmlns:r="http://schemas.openxmlformats.org/officeDocument/2006/relationships" type="line" r:blip="">
                        <dgm:adjLst/>
                      </dgm:shape>
                      <dgm:presOf/>
                    </dgm:layoutNode>
                  </dgm:forEach>
                </dgm:forEach>
              </dgm:layoutNode>
            </dgm:layoutNode>
            <dgm:layoutNode name="thinLine2b" styleLbl="callout">
              <dgm:alg type="sp"/>
              <dgm:shape xmlns:r="http://schemas.openxmlformats.org/officeDocument/2006/relationships" type="line" r:blip="">
                <dgm:adjLst/>
              </dgm:shape>
              <dgm:presOf/>
            </dgm:layoutNode>
            <dgm:layoutNode name="vertSpace2b">
              <dgm:alg type="sp"/>
              <dgm:shape xmlns:r="http://schemas.openxmlformats.org/officeDocument/2006/relationships" r:blip="">
                <dgm:adjLst/>
              </dgm:shape>
              <dgm:presOf/>
            </dgm:layoutNode>
          </dgm:forEach>
        </dgm:layoutNode>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06596AB-3457-464D-B6AF-BC08948D4CBC}" type="datetimeFigureOut">
              <a:rPr lang="en-US" smtClean="0"/>
              <a:t>5/23/19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63BB441-C79A-1748-BB87-E106F05A3AFA}" type="slidenum">
              <a:rPr lang="en-US" smtClean="0"/>
              <a:t>‹#›</a:t>
            </a:fld>
            <a:endParaRPr lang="en-US"/>
          </a:p>
        </p:txBody>
      </p:sp>
    </p:spTree>
    <p:extLst>
      <p:ext uri="{BB962C8B-B14F-4D97-AF65-F5344CB8AC3E}">
        <p14:creationId xmlns:p14="http://schemas.microsoft.com/office/powerpoint/2010/main" val="200084680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dirty="0"/>
              <a:t>Example for an inverter, 1.3x NFET-PFET proximity uplift comes from TCAD modeling and test chip validation. </a:t>
            </a:r>
          </a:p>
          <a:p>
            <a:endParaRPr lang="en-US" dirty="0"/>
          </a:p>
        </p:txBody>
      </p:sp>
      <p:sp>
        <p:nvSpPr>
          <p:cNvPr id="4" name="Slide Number Placeholder 3"/>
          <p:cNvSpPr>
            <a:spLocks noGrp="1"/>
          </p:cNvSpPr>
          <p:nvPr>
            <p:ph type="sldNum" sz="quarter" idx="5"/>
          </p:nvPr>
        </p:nvSpPr>
        <p:spPr/>
        <p:txBody>
          <a:bodyPr/>
          <a:lstStyle/>
          <a:p>
            <a:fld id="{B63BB441-C79A-1748-BB87-E106F05A3AFA}" type="slidenum">
              <a:rPr lang="en-US" smtClean="0"/>
              <a:t>5</a:t>
            </a:fld>
            <a:endParaRPr lang="en-US"/>
          </a:p>
        </p:txBody>
      </p:sp>
    </p:spTree>
    <p:extLst>
      <p:ext uri="{BB962C8B-B14F-4D97-AF65-F5344CB8AC3E}">
        <p14:creationId xmlns:p14="http://schemas.microsoft.com/office/powerpoint/2010/main" val="92039428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5D3930-6ABE-3241-9165-C271E15211B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A4AD7F9-6BCB-5A43-A4B6-DD11C2F4E29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4CFDDBD1-0044-BE4C-8250-3E78193A0733}"/>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5" name="Footer Placeholder 4">
            <a:extLst>
              <a:ext uri="{FF2B5EF4-FFF2-40B4-BE49-F238E27FC236}">
                <a16:creationId xmlns:a16="http://schemas.microsoft.com/office/drawing/2014/main" id="{F123CD19-98E0-2042-BAAB-795F63BE661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0F3DE64-9438-4044-9FA2-DEE554350D51}"/>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22714219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5EED2E-4C9A-2A49-A003-C5956EE85478}"/>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438F0BF7-A4B7-8A4F-A0B1-4629304B5042}"/>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3C44026-1667-4445-9DA3-4C09D099448C}"/>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5" name="Footer Placeholder 4">
            <a:extLst>
              <a:ext uri="{FF2B5EF4-FFF2-40B4-BE49-F238E27FC236}">
                <a16:creationId xmlns:a16="http://schemas.microsoft.com/office/drawing/2014/main" id="{7D385F98-2F19-5741-B642-59EF9356878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542401F-D139-BB45-B9CC-9097029EA96E}"/>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1903727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DF6317E-B2E9-BC47-BE46-3AC35143CD09}"/>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E9EDBB4B-446F-A442-AD31-52945A333F48}"/>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4215C78-C2C7-0B4E-A49B-9DF0BDCA8F4B}"/>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5" name="Footer Placeholder 4">
            <a:extLst>
              <a:ext uri="{FF2B5EF4-FFF2-40B4-BE49-F238E27FC236}">
                <a16:creationId xmlns:a16="http://schemas.microsoft.com/office/drawing/2014/main" id="{41EB1487-A8BD-AD4F-A175-530465F033A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9B2ED4F-6BD7-8E42-B762-CB0CA1FA26C0}"/>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20797503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211E60-F99C-E845-A292-BC04674974B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46176E5A-AEF1-B345-ADA6-4D733433F7D7}"/>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0EBEC54-257C-6E4C-A582-B623C2244A9F}"/>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5" name="Footer Placeholder 4">
            <a:extLst>
              <a:ext uri="{FF2B5EF4-FFF2-40B4-BE49-F238E27FC236}">
                <a16:creationId xmlns:a16="http://schemas.microsoft.com/office/drawing/2014/main" id="{CD207E50-4500-154F-AF8C-BB7DDE2411C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9E22BD37-D317-F044-8D19-0147D0392EE7}"/>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35712158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9D38C8-EA47-9742-B364-E724B517B70B}"/>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D0805897-A805-A448-B856-BE5A930644D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8A86AFE7-893F-4243-8171-0FA61BA3B220}"/>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5" name="Footer Placeholder 4">
            <a:extLst>
              <a:ext uri="{FF2B5EF4-FFF2-40B4-BE49-F238E27FC236}">
                <a16:creationId xmlns:a16="http://schemas.microsoft.com/office/drawing/2014/main" id="{1D4F75ED-DD46-4C49-A1A5-3AC0D93E950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EAA972E-362E-DB49-8B9D-38229B21DABE}"/>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399708885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70D3B0-5CEF-B34B-BA58-51887D458C03}"/>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68CDA702-4D73-1846-8EE3-5E020D0C3914}"/>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7E1329ED-8A58-8C4B-A148-B4D2D96A330A}"/>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F399C15C-F12D-3C4C-A5A3-96193C6580DF}"/>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6" name="Footer Placeholder 5">
            <a:extLst>
              <a:ext uri="{FF2B5EF4-FFF2-40B4-BE49-F238E27FC236}">
                <a16:creationId xmlns:a16="http://schemas.microsoft.com/office/drawing/2014/main" id="{E7E29582-9A71-324E-A8D5-A7036702844D}"/>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3E12E581-A7AD-DB4E-BC21-8D1B3BFEE960}"/>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201425235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636B8F-D1EA-894F-AB26-696E0C11DD5C}"/>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229EFF94-0642-EC48-8DE9-AD306C7E0599}"/>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D22B63BC-2EF9-8A4E-8E85-918D7962151B}"/>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FF7234C7-196A-6442-A672-E027181A24CC}"/>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44B66F6E-0337-6348-905C-58E30E3FAAF1}"/>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4526B219-8EBF-F746-AE39-3B51E12FB01A}"/>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8" name="Footer Placeholder 7">
            <a:extLst>
              <a:ext uri="{FF2B5EF4-FFF2-40B4-BE49-F238E27FC236}">
                <a16:creationId xmlns:a16="http://schemas.microsoft.com/office/drawing/2014/main" id="{471E9563-2C2A-1741-83DD-FBB432256FA9}"/>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4FB073FA-165D-5640-8181-0A93D59DD6BB}"/>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75284959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126DB5B-4D95-2C42-85E2-BD707E50F122}"/>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CC28FFA9-D39B-8047-86EC-28A059172BE7}"/>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4" name="Footer Placeholder 3">
            <a:extLst>
              <a:ext uri="{FF2B5EF4-FFF2-40B4-BE49-F238E27FC236}">
                <a16:creationId xmlns:a16="http://schemas.microsoft.com/office/drawing/2014/main" id="{A44957CB-E3BA-AC4A-AFF2-B2B505791928}"/>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3DEAECEA-959B-0C4B-A0EB-7D074274C5F3}"/>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28815335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74CB835-17DD-EE47-B43C-F5825B542BF2}"/>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3" name="Footer Placeholder 2">
            <a:extLst>
              <a:ext uri="{FF2B5EF4-FFF2-40B4-BE49-F238E27FC236}">
                <a16:creationId xmlns:a16="http://schemas.microsoft.com/office/drawing/2014/main" id="{F2ABEB4B-C494-F444-9313-3C935CE33956}"/>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5BD3E0A7-7CEA-6040-B10E-32B2D10C0C49}"/>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333362864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6011A1-A070-794D-80D8-62E6C2A10DB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29AC1C7D-86A9-064D-B28F-9CC8634A4018}"/>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392D90D4-5FB5-6F41-B383-49E335B477C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58DC5A2C-33C3-6943-8EB6-F938CB93F31F}"/>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6" name="Footer Placeholder 5">
            <a:extLst>
              <a:ext uri="{FF2B5EF4-FFF2-40B4-BE49-F238E27FC236}">
                <a16:creationId xmlns:a16="http://schemas.microsoft.com/office/drawing/2014/main" id="{E60F0F93-A039-E047-9047-5F3A19BB0E0F}"/>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2E8A150-F7C2-B743-83CD-8A154D247CC9}"/>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23129590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22FDE1-F359-AB4C-9620-3F155BD75EC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C44E63A5-0688-254A-ADEC-95D84DF673E8}"/>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B76A1F66-92C3-5340-A862-CBEE1AC3FC2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5F064FF8-51A6-6F4C-9AC8-2DCD4C111C55}"/>
              </a:ext>
            </a:extLst>
          </p:cNvPr>
          <p:cNvSpPr>
            <a:spLocks noGrp="1"/>
          </p:cNvSpPr>
          <p:nvPr>
            <p:ph type="dt" sz="half" idx="10"/>
          </p:nvPr>
        </p:nvSpPr>
        <p:spPr/>
        <p:txBody>
          <a:bodyPr/>
          <a:lstStyle/>
          <a:p>
            <a:fld id="{A58A96C0-65EB-8D45-B8DB-F9E27E67329A}" type="datetimeFigureOut">
              <a:rPr lang="en-US" smtClean="0"/>
              <a:t>5/23/19</a:t>
            </a:fld>
            <a:endParaRPr lang="en-US"/>
          </a:p>
        </p:txBody>
      </p:sp>
      <p:sp>
        <p:nvSpPr>
          <p:cNvPr id="6" name="Footer Placeholder 5">
            <a:extLst>
              <a:ext uri="{FF2B5EF4-FFF2-40B4-BE49-F238E27FC236}">
                <a16:creationId xmlns:a16="http://schemas.microsoft.com/office/drawing/2014/main" id="{C6DD6D7F-00A5-514A-BC3C-3344D27851B3}"/>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B517F7AD-2118-B148-9D5E-010FD8F4168B}"/>
              </a:ext>
            </a:extLst>
          </p:cNvPr>
          <p:cNvSpPr>
            <a:spLocks noGrp="1"/>
          </p:cNvSpPr>
          <p:nvPr>
            <p:ph type="sldNum" sz="quarter" idx="12"/>
          </p:nvPr>
        </p:nvSpPr>
        <p:spPr/>
        <p:txBody>
          <a:bodyPr/>
          <a:lstStyle/>
          <a:p>
            <a:fld id="{788E46CE-9269-7144-B9E9-2209D41D0EDA}" type="slidenum">
              <a:rPr lang="en-US" smtClean="0"/>
              <a:t>‹#›</a:t>
            </a:fld>
            <a:endParaRPr lang="en-US"/>
          </a:p>
        </p:txBody>
      </p:sp>
    </p:spTree>
    <p:extLst>
      <p:ext uri="{BB962C8B-B14F-4D97-AF65-F5344CB8AC3E}">
        <p14:creationId xmlns:p14="http://schemas.microsoft.com/office/powerpoint/2010/main" val="179609498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0FBB513F-0B53-0649-96BF-987DFB577D3B}"/>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14F08891-65B0-6D45-89C5-DF42C0995425}"/>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0C51A21-B9BA-D741-87F4-E15375B3EBDB}"/>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58A96C0-65EB-8D45-B8DB-F9E27E67329A}" type="datetimeFigureOut">
              <a:rPr lang="en-US" smtClean="0"/>
              <a:t>5/23/19</a:t>
            </a:fld>
            <a:endParaRPr lang="en-US"/>
          </a:p>
        </p:txBody>
      </p:sp>
      <p:sp>
        <p:nvSpPr>
          <p:cNvPr id="5" name="Footer Placeholder 4">
            <a:extLst>
              <a:ext uri="{FF2B5EF4-FFF2-40B4-BE49-F238E27FC236}">
                <a16:creationId xmlns:a16="http://schemas.microsoft.com/office/drawing/2014/main" id="{C35F9BBD-99DC-DD49-A3A0-FC53DF05C2E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D924C666-3E59-4A4D-8654-1F9A96B47817}"/>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88E46CE-9269-7144-B9E9-2209D41D0EDA}" type="slidenum">
              <a:rPr lang="en-US" smtClean="0"/>
              <a:t>‹#›</a:t>
            </a:fld>
            <a:endParaRPr lang="en-US"/>
          </a:p>
        </p:txBody>
      </p:sp>
    </p:spTree>
    <p:extLst>
      <p:ext uri="{BB962C8B-B14F-4D97-AF65-F5344CB8AC3E}">
        <p14:creationId xmlns:p14="http://schemas.microsoft.com/office/powerpoint/2010/main" val="15881487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4.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5.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1" name="Rectangle 40">
            <a:extLst>
              <a:ext uri="{FF2B5EF4-FFF2-40B4-BE49-F238E27FC236}">
                <a16:creationId xmlns:a16="http://schemas.microsoft.com/office/drawing/2014/main" id="{D8386171-E87D-46AB-8718-4CE2A88748B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solidFill>
            <a:srgbClr val="C8CAC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Rounded Rectangle 26">
            <a:extLst>
              <a:ext uri="{FF2B5EF4-FFF2-40B4-BE49-F238E27FC236}">
                <a16:creationId xmlns:a16="http://schemas.microsoft.com/office/drawing/2014/main" id="{207CB456-8849-413C-8210-B663779A32E0}"/>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646745" y="640080"/>
            <a:ext cx="10920415" cy="5577818"/>
          </a:xfrm>
          <a:prstGeom prst="roundRect">
            <a:avLst>
              <a:gd name="adj" fmla="val 0"/>
            </a:avLst>
          </a:prstGeom>
          <a:solidFill>
            <a:srgbClr val="FFFFFF"/>
          </a:solidFill>
          <a:ln w="9525">
            <a:solidFill>
              <a:srgbClr val="C8CACA"/>
            </a:solidFill>
          </a:ln>
          <a:effectLst>
            <a:outerShdw blurRad="57150" dist="19050" dir="5400000" algn="t" rotWithShape="0">
              <a:prstClr val="black">
                <a:alpha val="63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a:extLst>
              <a:ext uri="{FF2B5EF4-FFF2-40B4-BE49-F238E27FC236}">
                <a16:creationId xmlns:a16="http://schemas.microsoft.com/office/drawing/2014/main" id="{E513936D-D1EB-4E42-A97F-942BA1F3DFA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968024" y="960109"/>
            <a:ext cx="10277856" cy="493776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a:extLst>
              <a:ext uri="{FF2B5EF4-FFF2-40B4-BE49-F238E27FC236}">
                <a16:creationId xmlns:a16="http://schemas.microsoft.com/office/drawing/2014/main" id="{09A93F88-A852-5C49-A9B4-A4AD191BBCD6}"/>
              </a:ext>
            </a:extLst>
          </p:cNvPr>
          <p:cNvSpPr>
            <a:spLocks noGrp="1"/>
          </p:cNvSpPr>
          <p:nvPr>
            <p:ph type="ctrTitle"/>
          </p:nvPr>
        </p:nvSpPr>
        <p:spPr>
          <a:xfrm>
            <a:off x="1524000" y="1376362"/>
            <a:ext cx="9144000" cy="2603274"/>
          </a:xfrm>
        </p:spPr>
        <p:txBody>
          <a:bodyPr>
            <a:normAutofit/>
          </a:bodyPr>
          <a:lstStyle/>
          <a:p>
            <a:r>
              <a:rPr lang="en-US" sz="3800"/>
              <a:t>Electro-migration Reliability Verification of Gate Level Blocks for High Performance Microprocessors in Presence of Self-Heating</a:t>
            </a:r>
            <a:br>
              <a:rPr lang="en-US" sz="3800"/>
            </a:br>
            <a:endParaRPr lang="en-US" sz="3800"/>
          </a:p>
        </p:txBody>
      </p:sp>
      <p:sp>
        <p:nvSpPr>
          <p:cNvPr id="4" name="Subtitle 3">
            <a:extLst>
              <a:ext uri="{FF2B5EF4-FFF2-40B4-BE49-F238E27FC236}">
                <a16:creationId xmlns:a16="http://schemas.microsoft.com/office/drawing/2014/main" id="{F958C9FB-DFD8-804E-9850-D6CBA23A66F3}"/>
              </a:ext>
            </a:extLst>
          </p:cNvPr>
          <p:cNvSpPr>
            <a:spLocks noGrp="1"/>
          </p:cNvSpPr>
          <p:nvPr>
            <p:ph type="subTitle" idx="1"/>
          </p:nvPr>
        </p:nvSpPr>
        <p:spPr>
          <a:xfrm>
            <a:off x="1524000" y="4118088"/>
            <a:ext cx="9144000" cy="1393711"/>
          </a:xfrm>
        </p:spPr>
        <p:txBody>
          <a:bodyPr>
            <a:normAutofit/>
          </a:bodyPr>
          <a:lstStyle/>
          <a:p>
            <a:r>
              <a:rPr lang="en-US" dirty="0"/>
              <a:t> Nagu Dhanwada</a:t>
            </a:r>
            <a:r>
              <a:rPr lang="en-US" baseline="30000" dirty="0"/>
              <a:t>2</a:t>
            </a:r>
            <a:r>
              <a:rPr lang="en-US" dirty="0"/>
              <a:t>, Leon Sigal</a:t>
            </a:r>
            <a:r>
              <a:rPr lang="en-US" baseline="30000" dirty="0"/>
              <a:t>1</a:t>
            </a:r>
            <a:r>
              <a:rPr lang="en-US" dirty="0"/>
              <a:t>, David Kadzov</a:t>
            </a:r>
            <a:r>
              <a:rPr lang="en-US" baseline="30000" dirty="0"/>
              <a:t>2</a:t>
            </a:r>
          </a:p>
          <a:p>
            <a:r>
              <a:rPr lang="en-US" baseline="30000" dirty="0"/>
              <a:t>1</a:t>
            </a:r>
            <a:r>
              <a:rPr lang="en-US" dirty="0"/>
              <a:t>IBM Research</a:t>
            </a:r>
          </a:p>
          <a:p>
            <a:r>
              <a:rPr lang="en-US" baseline="30000" dirty="0"/>
              <a:t>2</a:t>
            </a:r>
            <a:r>
              <a:rPr lang="en-US" dirty="0"/>
              <a:t>IBM Systems</a:t>
            </a:r>
          </a:p>
        </p:txBody>
      </p:sp>
      <p:pic>
        <p:nvPicPr>
          <p:cNvPr id="5" name="Picture 4">
            <a:extLst>
              <a:ext uri="{FF2B5EF4-FFF2-40B4-BE49-F238E27FC236}">
                <a16:creationId xmlns:a16="http://schemas.microsoft.com/office/drawing/2014/main" id="{6A51F69D-8C9B-474E-BBC9-571F9E31A69D}"/>
              </a:ext>
            </a:extLst>
          </p:cNvPr>
          <p:cNvPicPr>
            <a:picLocks noChangeAspect="1"/>
          </p:cNvPicPr>
          <p:nvPr/>
        </p:nvPicPr>
        <p:blipFill rotWithShape="1">
          <a:blip r:embed="rId2"/>
          <a:srcRect t="8686" b="13853"/>
          <a:stretch/>
        </p:blipFill>
        <p:spPr>
          <a:xfrm>
            <a:off x="0" y="8440"/>
            <a:ext cx="1782481" cy="920670"/>
          </a:xfrm>
          <a:custGeom>
            <a:avLst/>
            <a:gdLst>
              <a:gd name="connsiteX0" fmla="*/ 0 w 5920618"/>
              <a:gd name="connsiteY0" fmla="*/ 0 h 2130951"/>
              <a:gd name="connsiteX1" fmla="*/ 5920618 w 5920618"/>
              <a:gd name="connsiteY1" fmla="*/ 0 h 2130951"/>
              <a:gd name="connsiteX2" fmla="*/ 4933709 w 5920618"/>
              <a:gd name="connsiteY2" fmla="*/ 2130951 h 2130951"/>
              <a:gd name="connsiteX3" fmla="*/ 0 w 5920618"/>
              <a:gd name="connsiteY3" fmla="*/ 2130951 h 2130951"/>
            </a:gdLst>
            <a:ahLst/>
            <a:cxnLst>
              <a:cxn ang="0">
                <a:pos x="connsiteX0" y="connsiteY0"/>
              </a:cxn>
              <a:cxn ang="0">
                <a:pos x="connsiteX1" y="connsiteY1"/>
              </a:cxn>
              <a:cxn ang="0">
                <a:pos x="connsiteX2" y="connsiteY2"/>
              </a:cxn>
              <a:cxn ang="0">
                <a:pos x="connsiteX3" y="connsiteY3"/>
              </a:cxn>
            </a:cxnLst>
            <a:rect l="l" t="t" r="r" b="b"/>
            <a:pathLst>
              <a:path w="5920618" h="2130951">
                <a:moveTo>
                  <a:pt x="0" y="0"/>
                </a:moveTo>
                <a:lnTo>
                  <a:pt x="5920618" y="0"/>
                </a:lnTo>
                <a:lnTo>
                  <a:pt x="4933709" y="2130951"/>
                </a:lnTo>
                <a:lnTo>
                  <a:pt x="0" y="2130951"/>
                </a:lnTo>
                <a:close/>
              </a:path>
            </a:pathLst>
          </a:custGeom>
        </p:spPr>
      </p:pic>
    </p:spTree>
    <p:extLst>
      <p:ext uri="{BB962C8B-B14F-4D97-AF65-F5344CB8AC3E}">
        <p14:creationId xmlns:p14="http://schemas.microsoft.com/office/powerpoint/2010/main" val="233552696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D824D0B0-5703-8D44-B10C-8A5DFCA0FA25}"/>
              </a:ext>
            </a:extLst>
          </p:cNvPr>
          <p:cNvSpPr>
            <a:spLocks noGrp="1"/>
          </p:cNvSpPr>
          <p:nvPr>
            <p:ph type="title"/>
          </p:nvPr>
        </p:nvSpPr>
        <p:spPr>
          <a:xfrm>
            <a:off x="838200" y="365125"/>
            <a:ext cx="10515600" cy="1325563"/>
          </a:xfrm>
        </p:spPr>
        <p:txBody>
          <a:bodyPr>
            <a:normAutofit/>
          </a:bodyPr>
          <a:lstStyle/>
          <a:p>
            <a:r>
              <a:rPr lang="en-US"/>
              <a:t>Conclusion</a:t>
            </a:r>
          </a:p>
        </p:txBody>
      </p:sp>
      <p:graphicFrame>
        <p:nvGraphicFramePr>
          <p:cNvPr id="37" name="Content Placeholder 5">
            <a:extLst>
              <a:ext uri="{FF2B5EF4-FFF2-40B4-BE49-F238E27FC236}">
                <a16:creationId xmlns:a16="http://schemas.microsoft.com/office/drawing/2014/main" id="{77CF10F5-23E0-431C-9566-FA9EC87BD1C8}"/>
              </a:ext>
            </a:extLst>
          </p:cNvPr>
          <p:cNvGraphicFramePr>
            <a:graphicFrameLocks noGrp="1"/>
          </p:cNvGraphicFramePr>
          <p:nvPr>
            <p:ph idx="1"/>
            <p:extLst>
              <p:ext uri="{D42A27DB-BD31-4B8C-83A1-F6EECF244321}">
                <p14:modId xmlns:p14="http://schemas.microsoft.com/office/powerpoint/2010/main" val="2339852131"/>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0769088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2AB167-857C-6842-8546-2B317748121C}"/>
              </a:ext>
            </a:extLst>
          </p:cNvPr>
          <p:cNvSpPr>
            <a:spLocks noGrp="1"/>
          </p:cNvSpPr>
          <p:nvPr>
            <p:ph type="title"/>
          </p:nvPr>
        </p:nvSpPr>
        <p:spPr>
          <a:xfrm>
            <a:off x="838200" y="365125"/>
            <a:ext cx="10515600" cy="1325563"/>
          </a:xfrm>
        </p:spPr>
        <p:txBody>
          <a:bodyPr>
            <a:normAutofit/>
          </a:bodyPr>
          <a:lstStyle/>
          <a:p>
            <a:r>
              <a:rPr lang="en-US"/>
              <a:t>Motivation</a:t>
            </a:r>
          </a:p>
        </p:txBody>
      </p:sp>
      <p:graphicFrame>
        <p:nvGraphicFramePr>
          <p:cNvPr id="13" name="Content Placeholder 2">
            <a:extLst>
              <a:ext uri="{FF2B5EF4-FFF2-40B4-BE49-F238E27FC236}">
                <a16:creationId xmlns:a16="http://schemas.microsoft.com/office/drawing/2014/main" id="{260A8DAF-8064-4CCA-8E7F-AA4EB6D59971}"/>
              </a:ext>
            </a:extLst>
          </p:cNvPr>
          <p:cNvGraphicFramePr>
            <a:graphicFrameLocks noGrp="1"/>
          </p:cNvGraphicFramePr>
          <p:nvPr>
            <p:ph idx="1"/>
            <p:extLst>
              <p:ext uri="{D42A27DB-BD31-4B8C-83A1-F6EECF244321}">
                <p14:modId xmlns:p14="http://schemas.microsoft.com/office/powerpoint/2010/main" val="1677586692"/>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76456276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F37DFF98-4BC6-4C4E-8F0F-2A0158887C47}"/>
              </a:ext>
            </a:extLst>
          </p:cNvPr>
          <p:cNvSpPr>
            <a:spLocks noGrp="1"/>
          </p:cNvSpPr>
          <p:nvPr>
            <p:ph type="title"/>
          </p:nvPr>
        </p:nvSpPr>
        <p:spPr>
          <a:xfrm>
            <a:off x="838200" y="365125"/>
            <a:ext cx="10515600" cy="1325563"/>
          </a:xfrm>
        </p:spPr>
        <p:txBody>
          <a:bodyPr>
            <a:normAutofit/>
          </a:bodyPr>
          <a:lstStyle/>
          <a:p>
            <a:r>
              <a:rPr lang="en-US"/>
              <a:t>Background</a:t>
            </a:r>
          </a:p>
        </p:txBody>
      </p:sp>
      <p:graphicFrame>
        <p:nvGraphicFramePr>
          <p:cNvPr id="13" name="Content Placeholder 5">
            <a:extLst>
              <a:ext uri="{FF2B5EF4-FFF2-40B4-BE49-F238E27FC236}">
                <a16:creationId xmlns:a16="http://schemas.microsoft.com/office/drawing/2014/main" id="{B56068DB-F47E-4F2C-86D4-AECED58CE8B7}"/>
              </a:ext>
            </a:extLst>
          </p:cNvPr>
          <p:cNvGraphicFramePr>
            <a:graphicFrameLocks noGrp="1"/>
          </p:cNvGraphicFramePr>
          <p:nvPr>
            <p:ph idx="1"/>
            <p:extLst>
              <p:ext uri="{D42A27DB-BD31-4B8C-83A1-F6EECF244321}">
                <p14:modId xmlns:p14="http://schemas.microsoft.com/office/powerpoint/2010/main" val="1159256376"/>
              </p:ext>
            </p:extLst>
          </p:nvPr>
        </p:nvGraphicFramePr>
        <p:xfrm>
          <a:off x="838200" y="1825625"/>
          <a:ext cx="10515600" cy="435133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21397377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9944DFA-39AC-F445-A60E-DAEB2D3ACF55}"/>
              </a:ext>
            </a:extLst>
          </p:cNvPr>
          <p:cNvSpPr>
            <a:spLocks noGrp="1"/>
          </p:cNvSpPr>
          <p:nvPr>
            <p:ph type="title"/>
          </p:nvPr>
        </p:nvSpPr>
        <p:spPr>
          <a:xfrm>
            <a:off x="870204" y="606564"/>
            <a:ext cx="10451592" cy="1325563"/>
          </a:xfrm>
        </p:spPr>
        <p:txBody>
          <a:bodyPr vert="horz" lIns="91440" tIns="45720" rIns="91440" bIns="45720" rtlCol="0" anchor="ctr">
            <a:normAutofit/>
          </a:bodyPr>
          <a:lstStyle/>
          <a:p>
            <a:r>
              <a:rPr lang="en-US"/>
              <a:t>Main Idea</a:t>
            </a:r>
          </a:p>
        </p:txBody>
      </p:sp>
      <p:sp>
        <p:nvSpPr>
          <p:cNvPr id="29" name="Rectangle 28">
            <a:extLst>
              <a:ext uri="{FF2B5EF4-FFF2-40B4-BE49-F238E27FC236}">
                <a16:creationId xmlns:a16="http://schemas.microsoft.com/office/drawing/2014/main" id="{A5711A0E-A428-4ED1-96CB-33D69FD842E4}"/>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000874" y="2043803"/>
            <a:ext cx="10190252" cy="80683"/>
          </a:xfrm>
          <a:prstGeom prst="rect">
            <a:avLst/>
          </a:prstGeom>
          <a:solidFill>
            <a:schemeClr val="tx1">
              <a:lumMod val="50000"/>
              <a:lumOff val="50000"/>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graphicFrame>
        <p:nvGraphicFramePr>
          <p:cNvPr id="24" name="Content Placeholder 2">
            <a:extLst>
              <a:ext uri="{FF2B5EF4-FFF2-40B4-BE49-F238E27FC236}">
                <a16:creationId xmlns:a16="http://schemas.microsoft.com/office/drawing/2014/main" id="{CA88F2CA-BFAB-4C02-BFA9-2634989D3519}"/>
              </a:ext>
            </a:extLst>
          </p:cNvPr>
          <p:cNvGraphicFramePr>
            <a:graphicFrameLocks noGrp="1"/>
          </p:cNvGraphicFramePr>
          <p:nvPr>
            <p:ph sz="half" idx="1"/>
            <p:extLst>
              <p:ext uri="{D42A27DB-BD31-4B8C-83A1-F6EECF244321}">
                <p14:modId xmlns:p14="http://schemas.microsoft.com/office/powerpoint/2010/main" val="1613352700"/>
              </p:ext>
            </p:extLst>
          </p:nvPr>
        </p:nvGraphicFramePr>
        <p:xfrm>
          <a:off x="1000874" y="2385390"/>
          <a:ext cx="10190252" cy="361784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382468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4599C51B-CED9-8547-873A-E3FC792740A8}"/>
              </a:ext>
            </a:extLst>
          </p:cNvPr>
          <p:cNvSpPr>
            <a:spLocks noGrp="1"/>
          </p:cNvSpPr>
          <p:nvPr>
            <p:ph type="title"/>
          </p:nvPr>
        </p:nvSpPr>
        <p:spPr>
          <a:xfrm>
            <a:off x="960100" y="978102"/>
            <a:ext cx="10588434" cy="1062644"/>
          </a:xfrm>
        </p:spPr>
        <p:txBody>
          <a:bodyPr vert="horz" lIns="91440" tIns="45720" rIns="91440" bIns="45720" rtlCol="0" anchor="b">
            <a:normAutofit/>
          </a:bodyPr>
          <a:lstStyle/>
          <a:p>
            <a:r>
              <a:rPr lang="en-US" sz="3400" b="1" kern="1200" dirty="0">
                <a:solidFill>
                  <a:schemeClr val="tx1"/>
                </a:solidFill>
                <a:latin typeface="+mj-lt"/>
                <a:ea typeface="+mj-ea"/>
                <a:cs typeface="+mj-cs"/>
              </a:rPr>
              <a:t>Characterization Phase Details -- RTH</a:t>
            </a:r>
            <a:r>
              <a:rPr lang="en-US" sz="3400" kern="1200" dirty="0">
                <a:solidFill>
                  <a:schemeClr val="tx1"/>
                </a:solidFill>
                <a:latin typeface="+mj-lt"/>
                <a:ea typeface="+mj-ea"/>
                <a:cs typeface="+mj-cs"/>
              </a:rPr>
              <a:t>. </a:t>
            </a:r>
            <a:br>
              <a:rPr lang="en-US" sz="3400" kern="1200" dirty="0">
                <a:solidFill>
                  <a:schemeClr val="tx1"/>
                </a:solidFill>
                <a:latin typeface="+mj-lt"/>
                <a:ea typeface="+mj-ea"/>
                <a:cs typeface="+mj-cs"/>
              </a:rPr>
            </a:br>
            <a:endParaRPr lang="en-US" sz="3400" kern="1200" dirty="0">
              <a:solidFill>
                <a:schemeClr val="tx1"/>
              </a:solidFill>
              <a:latin typeface="+mj-lt"/>
              <a:ea typeface="+mj-ea"/>
              <a:cs typeface="+mj-cs"/>
            </a:endParaRPr>
          </a:p>
        </p:txBody>
      </p:sp>
      <p:cxnSp>
        <p:nvCxnSpPr>
          <p:cNvPr id="19" name="Straight Connector 18">
            <a:extLst>
              <a:ext uri="{FF2B5EF4-FFF2-40B4-BE49-F238E27FC236}">
                <a16:creationId xmlns:a16="http://schemas.microsoft.com/office/drawing/2014/main" id="{39B7FDC9-F0CE-43A7-9F2A-83DD09DC3453}"/>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1047624" y="2265037"/>
            <a:ext cx="10125012" cy="0"/>
          </a:xfrm>
          <a:prstGeom prst="line">
            <a:avLst/>
          </a:prstGeom>
          <a:ln w="15875">
            <a:solidFill>
              <a:schemeClr val="tx1">
                <a:lumMod val="65000"/>
                <a:lumOff val="35000"/>
              </a:schemeClr>
            </a:solidFill>
          </a:ln>
        </p:spPr>
        <p:style>
          <a:lnRef idx="1">
            <a:schemeClr val="accent1"/>
          </a:lnRef>
          <a:fillRef idx="0">
            <a:schemeClr val="accent1"/>
          </a:fillRef>
          <a:effectRef idx="0">
            <a:schemeClr val="accent1"/>
          </a:effectRef>
          <a:fontRef idx="minor">
            <a:schemeClr val="tx1"/>
          </a:fontRef>
        </p:style>
      </p:cxnSp>
      <p:pic>
        <p:nvPicPr>
          <p:cNvPr id="12" name="Picture 11">
            <a:extLst>
              <a:ext uri="{FF2B5EF4-FFF2-40B4-BE49-F238E27FC236}">
                <a16:creationId xmlns:a16="http://schemas.microsoft.com/office/drawing/2014/main" id="{341A136E-A427-D04C-A8A5-63E143ABA2FF}"/>
              </a:ext>
            </a:extLst>
          </p:cNvPr>
          <p:cNvPicPr>
            <a:picLocks noChangeAspect="1"/>
          </p:cNvPicPr>
          <p:nvPr/>
        </p:nvPicPr>
        <p:blipFill>
          <a:blip r:embed="rId3"/>
          <a:stretch>
            <a:fillRect/>
          </a:stretch>
        </p:blipFill>
        <p:spPr>
          <a:xfrm>
            <a:off x="1114023" y="2811104"/>
            <a:ext cx="3366480" cy="2503778"/>
          </a:xfrm>
          <a:prstGeom prst="rect">
            <a:avLst/>
          </a:prstGeom>
        </p:spPr>
      </p:pic>
      <p:sp>
        <p:nvSpPr>
          <p:cNvPr id="9" name="Text Placeholder 8">
            <a:extLst>
              <a:ext uri="{FF2B5EF4-FFF2-40B4-BE49-F238E27FC236}">
                <a16:creationId xmlns:a16="http://schemas.microsoft.com/office/drawing/2014/main" id="{112B27C8-4923-A347-B301-04F67907C816}"/>
              </a:ext>
            </a:extLst>
          </p:cNvPr>
          <p:cNvSpPr>
            <a:spLocks noGrp="1"/>
          </p:cNvSpPr>
          <p:nvPr>
            <p:ph sz="half" idx="1"/>
          </p:nvPr>
        </p:nvSpPr>
        <p:spPr>
          <a:xfrm>
            <a:off x="4955354" y="2682433"/>
            <a:ext cx="6282169" cy="3215749"/>
          </a:xfrm>
        </p:spPr>
        <p:txBody>
          <a:bodyPr vert="horz" lIns="91440" tIns="45720" rIns="91440" bIns="45720" rtlCol="0">
            <a:normAutofit/>
          </a:bodyPr>
          <a:lstStyle/>
          <a:p>
            <a:pPr marL="800100" lvl="1"/>
            <a:r>
              <a:rPr lang="en-US" sz="1900"/>
              <a:t>Transistor models in the Physical Design Kit (PDK) provide RTH values for isolated FETs as a function of the number of fingers and FINs. </a:t>
            </a:r>
          </a:p>
          <a:p>
            <a:pPr marL="800100" lvl="1"/>
            <a:endParaRPr lang="en-US" sz="1900"/>
          </a:p>
          <a:p>
            <a:pPr marL="800100" lvl="1"/>
            <a:r>
              <a:rPr lang="en-US" sz="1900"/>
              <a:t>Using this information and accounting for NFET-PFET proximity in the layout, we computed a RTH value for each library cell. </a:t>
            </a:r>
          </a:p>
          <a:p>
            <a:pPr marL="800100" lvl="1"/>
            <a:endParaRPr lang="en-US" sz="1900"/>
          </a:p>
          <a:p>
            <a:pPr marL="800100" lvl="1"/>
            <a:r>
              <a:rPr lang="en-US" sz="1900"/>
              <a:t>Knowing a cell’s RTH and the power for each instance, allowed us to compute Delta T, the temperature rise due to self-heating, where DT=RTH*Power.</a:t>
            </a:r>
          </a:p>
          <a:p>
            <a:endParaRPr lang="en-US" sz="1900"/>
          </a:p>
        </p:txBody>
      </p:sp>
      <p:sp>
        <p:nvSpPr>
          <p:cNvPr id="6" name="Content Placeholder 3">
            <a:extLst>
              <a:ext uri="{FF2B5EF4-FFF2-40B4-BE49-F238E27FC236}">
                <a16:creationId xmlns:a16="http://schemas.microsoft.com/office/drawing/2014/main" id="{26B54F13-935F-5F43-A52E-220A73DC9A41}"/>
              </a:ext>
            </a:extLst>
          </p:cNvPr>
          <p:cNvSpPr txBox="1">
            <a:spLocks/>
          </p:cNvSpPr>
          <p:nvPr/>
        </p:nvSpPr>
        <p:spPr>
          <a:xfrm>
            <a:off x="854598" y="3627664"/>
            <a:ext cx="5181600" cy="2403616"/>
          </a:xfrm>
          <a:prstGeom prst="rect">
            <a:avLst/>
          </a:prstGeom>
        </p:spPr>
        <p:txBody>
          <a:bodyP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342900" indent="-342900">
              <a:buFont typeface="+mj-lt"/>
              <a:buAutoNum type="arabicPeriod"/>
            </a:pPr>
            <a:endParaRPr lang="en-US" sz="1600" dirty="0"/>
          </a:p>
          <a:p>
            <a:endParaRPr lang="en-US" sz="1600" dirty="0"/>
          </a:p>
        </p:txBody>
      </p:sp>
    </p:spTree>
    <p:extLst>
      <p:ext uri="{BB962C8B-B14F-4D97-AF65-F5344CB8AC3E}">
        <p14:creationId xmlns:p14="http://schemas.microsoft.com/office/powerpoint/2010/main" val="58125755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E46F34C-CA15-FE4B-8561-8E81A76B2475}"/>
              </a:ext>
            </a:extLst>
          </p:cNvPr>
          <p:cNvSpPr>
            <a:spLocks noGrp="1"/>
          </p:cNvSpPr>
          <p:nvPr>
            <p:ph type="title"/>
          </p:nvPr>
        </p:nvSpPr>
        <p:spPr>
          <a:xfrm>
            <a:off x="960100" y="978102"/>
            <a:ext cx="10588434" cy="1062644"/>
          </a:xfrm>
        </p:spPr>
        <p:txBody>
          <a:bodyPr vert="horz" lIns="91440" tIns="45720" rIns="91440" bIns="45720" rtlCol="0" anchor="b">
            <a:normAutofit/>
          </a:bodyPr>
          <a:lstStyle/>
          <a:p>
            <a:r>
              <a:rPr lang="en-US" kern="1200" dirty="0">
                <a:solidFill>
                  <a:schemeClr val="tx1"/>
                </a:solidFill>
                <a:latin typeface="+mj-lt"/>
                <a:ea typeface="+mj-ea"/>
                <a:cs typeface="+mj-cs"/>
              </a:rPr>
              <a:t>Characterization Phase Details – Max Slew</a:t>
            </a:r>
          </a:p>
        </p:txBody>
      </p:sp>
      <p:cxnSp>
        <p:nvCxnSpPr>
          <p:cNvPr id="19" name="Straight Connector 18">
            <a:extLst>
              <a:ext uri="{FF2B5EF4-FFF2-40B4-BE49-F238E27FC236}">
                <a16:creationId xmlns:a16="http://schemas.microsoft.com/office/drawing/2014/main" id="{39B7FDC9-F0CE-43A7-9F2A-83DD09DC3453}"/>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1047624" y="2265037"/>
            <a:ext cx="10125012" cy="0"/>
          </a:xfrm>
          <a:prstGeom prst="line">
            <a:avLst/>
          </a:prstGeom>
          <a:ln w="15875">
            <a:solidFill>
              <a:schemeClr val="tx1">
                <a:lumMod val="65000"/>
                <a:lumOff val="35000"/>
              </a:schemeClr>
            </a:solidFill>
          </a:ln>
        </p:spPr>
        <p:style>
          <a:lnRef idx="1">
            <a:schemeClr val="accent1"/>
          </a:lnRef>
          <a:fillRef idx="0">
            <a:schemeClr val="accent1"/>
          </a:fillRef>
          <a:effectRef idx="0">
            <a:schemeClr val="accent1"/>
          </a:effectRef>
          <a:fontRef idx="minor">
            <a:schemeClr val="tx1"/>
          </a:fontRef>
        </p:style>
      </p:cxnSp>
      <p:pic>
        <p:nvPicPr>
          <p:cNvPr id="4" name="Picture 3">
            <a:extLst>
              <a:ext uri="{FF2B5EF4-FFF2-40B4-BE49-F238E27FC236}">
                <a16:creationId xmlns:a16="http://schemas.microsoft.com/office/drawing/2014/main" id="{E3573ABE-6F22-7449-A4D6-97B671FF8F55}"/>
              </a:ext>
            </a:extLst>
          </p:cNvPr>
          <p:cNvPicPr>
            <a:picLocks noChangeAspect="1"/>
          </p:cNvPicPr>
          <p:nvPr/>
        </p:nvPicPr>
        <p:blipFill>
          <a:blip r:embed="rId2"/>
          <a:stretch>
            <a:fillRect/>
          </a:stretch>
        </p:blipFill>
        <p:spPr>
          <a:xfrm>
            <a:off x="1114023" y="2811104"/>
            <a:ext cx="3366480" cy="2075744"/>
          </a:xfrm>
          <a:prstGeom prst="rect">
            <a:avLst/>
          </a:prstGeom>
        </p:spPr>
      </p:pic>
      <p:sp>
        <p:nvSpPr>
          <p:cNvPr id="3" name="Content Placeholder 2">
            <a:extLst>
              <a:ext uri="{FF2B5EF4-FFF2-40B4-BE49-F238E27FC236}">
                <a16:creationId xmlns:a16="http://schemas.microsoft.com/office/drawing/2014/main" id="{130AB25F-31FB-0B44-A1F1-A21E74A48DC5}"/>
              </a:ext>
            </a:extLst>
          </p:cNvPr>
          <p:cNvSpPr>
            <a:spLocks noGrp="1"/>
          </p:cNvSpPr>
          <p:nvPr>
            <p:ph sz="half" idx="1"/>
          </p:nvPr>
        </p:nvSpPr>
        <p:spPr>
          <a:xfrm>
            <a:off x="4955354" y="2489329"/>
            <a:ext cx="6282169" cy="4160849"/>
          </a:xfrm>
        </p:spPr>
        <p:txBody>
          <a:bodyPr vert="horz" lIns="91440" tIns="45720" rIns="91440" bIns="45720" rtlCol="0">
            <a:normAutofit/>
          </a:bodyPr>
          <a:lstStyle/>
          <a:p>
            <a:r>
              <a:rPr lang="en-US" sz="1400" b="1" dirty="0"/>
              <a:t>MAX_SLEW</a:t>
            </a:r>
            <a:r>
              <a:rPr lang="en-US" sz="1400" dirty="0"/>
              <a:t>. A set of MAX_SLEW tables at different Temp/POH points were generated for each cell. </a:t>
            </a:r>
          </a:p>
          <a:p>
            <a:r>
              <a:rPr lang="en-US" sz="1400" dirty="0"/>
              <a:t>Each table has Voltage and Frequency as independent variables. Each entry in MAX_SLEW table contains the maximum allowed slew on the input that just satisfies EM requirements. </a:t>
            </a:r>
          </a:p>
          <a:p>
            <a:pPr lvl="1"/>
            <a:r>
              <a:rPr lang="en-US" sz="1400" dirty="0"/>
              <a:t>Larger slews create cross-over (short-circuit) currents that violate the requirements. </a:t>
            </a:r>
          </a:p>
          <a:p>
            <a:r>
              <a:rPr lang="en-US" sz="1400" dirty="0"/>
              <a:t>For simplicity, one set of MAX_SLEW tables were generated for multi-input cells. Each entry for a Voltage and Frequency combination in the table was generated through circuit simulations where the capacitance on all outputs was set to zero. Additionally, each combination was also checked to ensure IRMS and Peak currents would satisfy EM requirements by running a simulation with very fast slew of 10ps. </a:t>
            </a:r>
          </a:p>
          <a:p>
            <a:r>
              <a:rPr lang="en-US" sz="1400" dirty="0"/>
              <a:t>To determine the EM requirements failure point, either multiple simulation iterations with the input slew increasing until the failure point is observed, or several simulations at different slew points with the failure point interpolated, can be done. MAX_SLEW tables assure EM robustness in most of the interconnect of the cell, except for that of the outputs.</a:t>
            </a:r>
          </a:p>
          <a:p>
            <a:endParaRPr lang="en-US" sz="1400" dirty="0"/>
          </a:p>
        </p:txBody>
      </p:sp>
      <p:sp>
        <p:nvSpPr>
          <p:cNvPr id="5" name="Rectangle 4">
            <a:extLst>
              <a:ext uri="{FF2B5EF4-FFF2-40B4-BE49-F238E27FC236}">
                <a16:creationId xmlns:a16="http://schemas.microsoft.com/office/drawing/2014/main" id="{0F425629-D98E-A64A-B3FC-F0A71E907E42}"/>
              </a:ext>
            </a:extLst>
          </p:cNvPr>
          <p:cNvSpPr/>
          <p:nvPr/>
        </p:nvSpPr>
        <p:spPr>
          <a:xfrm>
            <a:off x="1318160" y="5128741"/>
            <a:ext cx="3162343" cy="1107996"/>
          </a:xfrm>
          <a:prstGeom prst="rect">
            <a:avLst/>
          </a:prstGeom>
        </p:spPr>
        <p:txBody>
          <a:bodyPr wrap="square">
            <a:spAutoFit/>
          </a:bodyPr>
          <a:lstStyle/>
          <a:p>
            <a:pPr>
              <a:spcAft>
                <a:spcPts val="600"/>
              </a:spcAft>
            </a:pPr>
            <a:r>
              <a:rPr lang="en-US" sz="1100" dirty="0"/>
              <a:t>In the table shown, the entry for 0.6V and 0.1GHz has a maximum allowed slew of 1 ns; however, the entry at 1.2V and 8GHz is -1, indicating this design point is invalid and the IRMS, Peak, or IDC currents somewhere in the interconnect of this cell violate EM requirements for that Voltage and Frequency</a:t>
            </a:r>
          </a:p>
        </p:txBody>
      </p:sp>
    </p:spTree>
    <p:extLst>
      <p:ext uri="{BB962C8B-B14F-4D97-AF65-F5344CB8AC3E}">
        <p14:creationId xmlns:p14="http://schemas.microsoft.com/office/powerpoint/2010/main" val="329326585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35CE23A2-A19C-5E46-AD31-21EB2E03D4BA}"/>
              </a:ext>
            </a:extLst>
          </p:cNvPr>
          <p:cNvSpPr>
            <a:spLocks noGrp="1"/>
          </p:cNvSpPr>
          <p:nvPr>
            <p:ph type="title"/>
          </p:nvPr>
        </p:nvSpPr>
        <p:spPr>
          <a:xfrm>
            <a:off x="960100" y="978102"/>
            <a:ext cx="10588434" cy="1062644"/>
          </a:xfrm>
        </p:spPr>
        <p:txBody>
          <a:bodyPr vert="horz" lIns="91440" tIns="45720" rIns="91440" bIns="45720" rtlCol="0" anchor="b">
            <a:normAutofit/>
          </a:bodyPr>
          <a:lstStyle/>
          <a:p>
            <a:r>
              <a:rPr lang="en-US" kern="1200">
                <a:solidFill>
                  <a:schemeClr val="tx1"/>
                </a:solidFill>
                <a:latin typeface="+mj-lt"/>
                <a:ea typeface="+mj-ea"/>
                <a:cs typeface="+mj-cs"/>
              </a:rPr>
              <a:t>Characterization Phase Details – Max Cap</a:t>
            </a:r>
          </a:p>
        </p:txBody>
      </p:sp>
      <p:cxnSp>
        <p:nvCxnSpPr>
          <p:cNvPr id="38" name="Straight Connector 37">
            <a:extLst>
              <a:ext uri="{FF2B5EF4-FFF2-40B4-BE49-F238E27FC236}">
                <a16:creationId xmlns:a16="http://schemas.microsoft.com/office/drawing/2014/main" id="{39B7FDC9-F0CE-43A7-9F2A-83DD09DC3453}"/>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1047624" y="2265037"/>
            <a:ext cx="10125012" cy="0"/>
          </a:xfrm>
          <a:prstGeom prst="line">
            <a:avLst/>
          </a:prstGeom>
          <a:ln w="15875">
            <a:solidFill>
              <a:schemeClr val="tx1">
                <a:lumMod val="65000"/>
                <a:lumOff val="35000"/>
              </a:schemeClr>
            </a:solidFill>
          </a:ln>
        </p:spPr>
        <p:style>
          <a:lnRef idx="1">
            <a:schemeClr val="accent1"/>
          </a:lnRef>
          <a:fillRef idx="0">
            <a:schemeClr val="accent1"/>
          </a:fillRef>
          <a:effectRef idx="0">
            <a:schemeClr val="accent1"/>
          </a:effectRef>
          <a:fontRef idx="minor">
            <a:schemeClr val="tx1"/>
          </a:fontRef>
        </p:style>
      </p:cxnSp>
      <p:pic>
        <p:nvPicPr>
          <p:cNvPr id="7" name="Picture 6">
            <a:extLst>
              <a:ext uri="{FF2B5EF4-FFF2-40B4-BE49-F238E27FC236}">
                <a16:creationId xmlns:a16="http://schemas.microsoft.com/office/drawing/2014/main" id="{E6A32663-F36A-0D49-805B-AE149F456024}"/>
              </a:ext>
            </a:extLst>
          </p:cNvPr>
          <p:cNvPicPr>
            <a:picLocks noChangeAspect="1"/>
          </p:cNvPicPr>
          <p:nvPr/>
        </p:nvPicPr>
        <p:blipFill>
          <a:blip r:embed="rId2"/>
          <a:stretch>
            <a:fillRect/>
          </a:stretch>
        </p:blipFill>
        <p:spPr>
          <a:xfrm>
            <a:off x="1114023" y="2811104"/>
            <a:ext cx="3366480" cy="2091073"/>
          </a:xfrm>
          <a:prstGeom prst="rect">
            <a:avLst/>
          </a:prstGeom>
        </p:spPr>
      </p:pic>
      <p:sp>
        <p:nvSpPr>
          <p:cNvPr id="10" name="Content Placeholder 9">
            <a:extLst>
              <a:ext uri="{FF2B5EF4-FFF2-40B4-BE49-F238E27FC236}">
                <a16:creationId xmlns:a16="http://schemas.microsoft.com/office/drawing/2014/main" id="{C149664E-1B24-1B45-B7A3-3430A3A2BA3A}"/>
              </a:ext>
            </a:extLst>
          </p:cNvPr>
          <p:cNvSpPr>
            <a:spLocks noGrp="1"/>
          </p:cNvSpPr>
          <p:nvPr>
            <p:ph sz="half" idx="1"/>
          </p:nvPr>
        </p:nvSpPr>
        <p:spPr>
          <a:xfrm>
            <a:off x="4955354" y="2682433"/>
            <a:ext cx="6282169" cy="3967747"/>
          </a:xfrm>
        </p:spPr>
        <p:txBody>
          <a:bodyPr vert="horz" lIns="91440" tIns="45720" rIns="91440" bIns="45720" rtlCol="0">
            <a:normAutofit/>
          </a:bodyPr>
          <a:lstStyle/>
          <a:p>
            <a:r>
              <a:rPr lang="en-US" sz="1600" b="1" dirty="0"/>
              <a:t>MAX_CAP</a:t>
            </a:r>
            <a:r>
              <a:rPr lang="en-US" sz="1600" dirty="0"/>
              <a:t>: A set of MAX_CAP tables at different Temp/POH points were generated for each output port of every cell. </a:t>
            </a:r>
          </a:p>
          <a:p>
            <a:r>
              <a:rPr lang="en-US" sz="1600" dirty="0"/>
              <a:t>Each table could have Frequency, Voltage and Input Slew as independent variables to properly model single stage cells. Instead, we chose to limit MAX_CAP tables to Voltage and Slew only, while fixing Frequency to 25 </a:t>
            </a:r>
            <a:r>
              <a:rPr lang="en-US" sz="1600" dirty="0" err="1"/>
              <a:t>MHz.</a:t>
            </a:r>
            <a:r>
              <a:rPr lang="en-US" sz="1600" dirty="0"/>
              <a:t> </a:t>
            </a:r>
          </a:p>
          <a:p>
            <a:r>
              <a:rPr lang="en-US" sz="1600" dirty="0"/>
              <a:t>Values in the MAX_CAP tables are then scaled to the actual Frequency used. Each entry in the MAX_CAP table contains the maximum allowed capacitance on the output that just satisfies EM requirements. </a:t>
            </a:r>
          </a:p>
          <a:p>
            <a:r>
              <a:rPr lang="en-US" sz="1600" dirty="0"/>
              <a:t>Larger capacitances create currents that violate the requirements. </a:t>
            </a:r>
          </a:p>
          <a:p>
            <a:r>
              <a:rPr lang="en-US" sz="1600" dirty="0"/>
              <a:t>During characterization, only the interconnect associated with a specific output port is checked. When characterizing cells for MAX_CAP, the EM failure point is derived from simulations similar to those for MAX_SLEW. MAX_CAP tables ensure EM robustness in all the output interconnect of the cell.</a:t>
            </a:r>
          </a:p>
          <a:p>
            <a:endParaRPr lang="en-US" sz="1600" dirty="0"/>
          </a:p>
        </p:txBody>
      </p:sp>
      <p:sp>
        <p:nvSpPr>
          <p:cNvPr id="2" name="Rectangle 1">
            <a:extLst>
              <a:ext uri="{FF2B5EF4-FFF2-40B4-BE49-F238E27FC236}">
                <a16:creationId xmlns:a16="http://schemas.microsoft.com/office/drawing/2014/main" id="{3F926202-42E0-FC4B-AD46-ED797C9EFADF}"/>
              </a:ext>
            </a:extLst>
          </p:cNvPr>
          <p:cNvSpPr/>
          <p:nvPr/>
        </p:nvSpPr>
        <p:spPr>
          <a:xfrm>
            <a:off x="1472541" y="5041650"/>
            <a:ext cx="3091090" cy="1015663"/>
          </a:xfrm>
          <a:prstGeom prst="rect">
            <a:avLst/>
          </a:prstGeom>
        </p:spPr>
        <p:txBody>
          <a:bodyPr wrap="square">
            <a:spAutoFit/>
          </a:bodyPr>
          <a:lstStyle/>
          <a:p>
            <a:r>
              <a:rPr lang="en-US" sz="1000" dirty="0"/>
              <a:t>In the table shown, the entry for 0.6V and 4 </a:t>
            </a:r>
            <a:r>
              <a:rPr lang="en-US" sz="1000" dirty="0" err="1"/>
              <a:t>ps</a:t>
            </a:r>
            <a:r>
              <a:rPr lang="en-US" sz="1000" dirty="0"/>
              <a:t> has a maximum capacitance of 1 pF; however, the entry for 1.2V and 2000 </a:t>
            </a:r>
            <a:r>
              <a:rPr lang="en-US" sz="1000" dirty="0" err="1"/>
              <a:t>ps</a:t>
            </a:r>
            <a:r>
              <a:rPr lang="en-US" sz="1000" dirty="0"/>
              <a:t> is -1, indicating this design point is invalid and the IDC currents in this output’s interconnect violate EM requirements for this Voltage and Input Slew. </a:t>
            </a:r>
          </a:p>
        </p:txBody>
      </p:sp>
    </p:spTree>
    <p:extLst>
      <p:ext uri="{BB962C8B-B14F-4D97-AF65-F5344CB8AC3E}">
        <p14:creationId xmlns:p14="http://schemas.microsoft.com/office/powerpoint/2010/main" val="152359405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4127A454-B866-B24F-A1F6-F0CFDFAF41C7}"/>
              </a:ext>
            </a:extLst>
          </p:cNvPr>
          <p:cNvSpPr>
            <a:spLocks noGrp="1"/>
          </p:cNvSpPr>
          <p:nvPr>
            <p:ph type="title"/>
          </p:nvPr>
        </p:nvSpPr>
        <p:spPr>
          <a:xfrm>
            <a:off x="838200" y="365125"/>
            <a:ext cx="10515600" cy="1325563"/>
          </a:xfrm>
          <a:prstGeom prst="ellipse">
            <a:avLst/>
          </a:prstGeom>
        </p:spPr>
        <p:txBody>
          <a:bodyPr vert="horz" lIns="91440" tIns="45720" rIns="91440" bIns="45720" rtlCol="0" anchor="ctr">
            <a:normAutofit/>
          </a:bodyPr>
          <a:lstStyle/>
          <a:p>
            <a:r>
              <a:rPr lang="en-US" sz="3700" kern="1200">
                <a:solidFill>
                  <a:schemeClr val="tx1"/>
                </a:solidFill>
                <a:latin typeface="+mj-lt"/>
                <a:ea typeface="+mj-ea"/>
                <a:cs typeface="+mj-cs"/>
              </a:rPr>
              <a:t>Main Idea – Validation Phase Details</a:t>
            </a:r>
          </a:p>
        </p:txBody>
      </p:sp>
      <p:pic>
        <p:nvPicPr>
          <p:cNvPr id="47" name="Picture 46">
            <a:extLst>
              <a:ext uri="{FF2B5EF4-FFF2-40B4-BE49-F238E27FC236}">
                <a16:creationId xmlns:a16="http://schemas.microsoft.com/office/drawing/2014/main" id="{3F2433B4-1F1F-9345-B64C-1A03FBE18992}"/>
              </a:ext>
            </a:extLst>
          </p:cNvPr>
          <p:cNvPicPr>
            <a:picLocks noChangeAspect="1"/>
          </p:cNvPicPr>
          <p:nvPr/>
        </p:nvPicPr>
        <p:blipFill>
          <a:blip r:embed="rId2"/>
          <a:stretch>
            <a:fillRect/>
          </a:stretch>
        </p:blipFill>
        <p:spPr>
          <a:xfrm>
            <a:off x="2615266" y="1825626"/>
            <a:ext cx="6951942" cy="4351338"/>
          </a:xfrm>
          <a:prstGeom prst="rect">
            <a:avLst/>
          </a:prstGeom>
        </p:spPr>
      </p:pic>
    </p:spTree>
    <p:extLst>
      <p:ext uri="{BB962C8B-B14F-4D97-AF65-F5344CB8AC3E}">
        <p14:creationId xmlns:p14="http://schemas.microsoft.com/office/powerpoint/2010/main" val="165871926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315EAD6-8DD3-ED46-B70D-E691C143DD03}"/>
              </a:ext>
            </a:extLst>
          </p:cNvPr>
          <p:cNvSpPr>
            <a:spLocks noGrp="1"/>
          </p:cNvSpPr>
          <p:nvPr>
            <p:ph type="title"/>
          </p:nvPr>
        </p:nvSpPr>
        <p:spPr>
          <a:xfrm>
            <a:off x="960100" y="978102"/>
            <a:ext cx="10588434" cy="1062644"/>
          </a:xfrm>
        </p:spPr>
        <p:txBody>
          <a:bodyPr vert="horz" lIns="91440" tIns="45720" rIns="91440" bIns="45720" rtlCol="0" anchor="b">
            <a:normAutofit/>
          </a:bodyPr>
          <a:lstStyle/>
          <a:p>
            <a:r>
              <a:rPr lang="en-US" kern="1200">
                <a:solidFill>
                  <a:schemeClr val="tx1"/>
                </a:solidFill>
                <a:latin typeface="+mj-lt"/>
                <a:ea typeface="+mj-ea"/>
                <a:cs typeface="+mj-cs"/>
              </a:rPr>
              <a:t>Experimental Results</a:t>
            </a:r>
          </a:p>
        </p:txBody>
      </p:sp>
      <p:cxnSp>
        <p:nvCxnSpPr>
          <p:cNvPr id="20" name="Straight Connector 19">
            <a:extLst>
              <a:ext uri="{FF2B5EF4-FFF2-40B4-BE49-F238E27FC236}">
                <a16:creationId xmlns:a16="http://schemas.microsoft.com/office/drawing/2014/main" id="{39B7FDC9-F0CE-43A7-9F2A-83DD09DC3453}"/>
              </a:ext>
              <a:ext uri="{C183D7F6-B498-43B3-948B-1728B52AA6E4}">
                <adec:decorative xmlns:adec="http://schemas.microsoft.com/office/drawing/2017/decorative"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val="1"/>
              </p:ext>
            </p:extLst>
          </p:nvPr>
        </p:nvCxnSpPr>
        <p:spPr>
          <a:xfrm>
            <a:off x="1047624" y="2265037"/>
            <a:ext cx="10125012" cy="0"/>
          </a:xfrm>
          <a:prstGeom prst="line">
            <a:avLst/>
          </a:prstGeom>
          <a:ln w="15875">
            <a:solidFill>
              <a:schemeClr val="tx1">
                <a:lumMod val="65000"/>
                <a:lumOff val="35000"/>
              </a:schemeClr>
            </a:solidFill>
          </a:ln>
        </p:spPr>
        <p:style>
          <a:lnRef idx="1">
            <a:schemeClr val="accent1"/>
          </a:lnRef>
          <a:fillRef idx="0">
            <a:schemeClr val="accent1"/>
          </a:fillRef>
          <a:effectRef idx="0">
            <a:schemeClr val="accent1"/>
          </a:effectRef>
          <a:fontRef idx="minor">
            <a:schemeClr val="tx1"/>
          </a:fontRef>
        </p:style>
      </p:cxnSp>
      <p:pic>
        <p:nvPicPr>
          <p:cNvPr id="5" name="Picture 4">
            <a:extLst>
              <a:ext uri="{FF2B5EF4-FFF2-40B4-BE49-F238E27FC236}">
                <a16:creationId xmlns:a16="http://schemas.microsoft.com/office/drawing/2014/main" id="{EA45763E-DFD0-0E49-A00A-B7D0664FC2F7}"/>
              </a:ext>
            </a:extLst>
          </p:cNvPr>
          <p:cNvPicPr>
            <a:picLocks noChangeAspect="1"/>
          </p:cNvPicPr>
          <p:nvPr/>
        </p:nvPicPr>
        <p:blipFill>
          <a:blip r:embed="rId2"/>
          <a:stretch>
            <a:fillRect/>
          </a:stretch>
        </p:blipFill>
        <p:spPr>
          <a:xfrm>
            <a:off x="760021" y="2682433"/>
            <a:ext cx="4195333" cy="3274777"/>
          </a:xfrm>
          <a:prstGeom prst="rect">
            <a:avLst/>
          </a:prstGeom>
        </p:spPr>
      </p:pic>
      <p:sp>
        <p:nvSpPr>
          <p:cNvPr id="3" name="Content Placeholder 2">
            <a:extLst>
              <a:ext uri="{FF2B5EF4-FFF2-40B4-BE49-F238E27FC236}">
                <a16:creationId xmlns:a16="http://schemas.microsoft.com/office/drawing/2014/main" id="{B98A0072-E7CA-4D43-8418-F5D55E42335D}"/>
              </a:ext>
            </a:extLst>
          </p:cNvPr>
          <p:cNvSpPr>
            <a:spLocks noGrp="1"/>
          </p:cNvSpPr>
          <p:nvPr>
            <p:ph sz="half" idx="1"/>
          </p:nvPr>
        </p:nvSpPr>
        <p:spPr>
          <a:xfrm>
            <a:off x="5266365" y="2684045"/>
            <a:ext cx="5906271" cy="3526744"/>
          </a:xfrm>
        </p:spPr>
        <p:txBody>
          <a:bodyPr vert="horz" lIns="91440" tIns="45720" rIns="91440" bIns="45720" rtlCol="0">
            <a:normAutofit fontScale="92500" lnSpcReduction="10000"/>
          </a:bodyPr>
          <a:lstStyle/>
          <a:p>
            <a:r>
              <a:rPr lang="en-US" sz="2200"/>
              <a:t>Example report at the sign-off phase listing a cell instance in violation of the MAX_CAP limit, as well as violation statistics for a subset of blocks. </a:t>
            </a:r>
          </a:p>
          <a:p>
            <a:endParaRPr lang="en-US" sz="2200"/>
          </a:p>
          <a:p>
            <a:r>
              <a:rPr lang="en-US" sz="2200"/>
              <a:t>Left over violations were fixed manually. MAX_CAP and MAX_SLEW violations were fixed via known techniques. </a:t>
            </a:r>
          </a:p>
          <a:p>
            <a:endParaRPr lang="en-US" sz="2200"/>
          </a:p>
          <a:p>
            <a:r>
              <a:rPr lang="en-US" sz="2200"/>
              <a:t>High DT violations were fixed by either reducing instance power by lowering load capacitance, or increasing the instance power level. </a:t>
            </a:r>
          </a:p>
          <a:p>
            <a:endParaRPr lang="en-US" sz="2200" dirty="0"/>
          </a:p>
        </p:txBody>
      </p:sp>
    </p:spTree>
    <p:extLst>
      <p:ext uri="{BB962C8B-B14F-4D97-AF65-F5344CB8AC3E}">
        <p14:creationId xmlns:p14="http://schemas.microsoft.com/office/powerpoint/2010/main" val="303106443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956</Words>
  <Application>Microsoft Macintosh PowerPoint</Application>
  <PresentationFormat>Widescreen</PresentationFormat>
  <Paragraphs>47</Paragraphs>
  <Slides>10</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10</vt:i4>
      </vt:variant>
    </vt:vector>
  </HeadingPairs>
  <TitlesOfParts>
    <vt:vector size="14" baseType="lpstr">
      <vt:lpstr>Arial</vt:lpstr>
      <vt:lpstr>Calibri</vt:lpstr>
      <vt:lpstr>Calibri Light</vt:lpstr>
      <vt:lpstr>Office Theme</vt:lpstr>
      <vt:lpstr>Electro-migration Reliability Verification of Gate Level Blocks for High Performance Microprocessors in Presence of Self-Heating </vt:lpstr>
      <vt:lpstr>Motivation</vt:lpstr>
      <vt:lpstr>Background</vt:lpstr>
      <vt:lpstr>Main Idea</vt:lpstr>
      <vt:lpstr>Characterization Phase Details -- RTH.  </vt:lpstr>
      <vt:lpstr>Characterization Phase Details – Max Slew</vt:lpstr>
      <vt:lpstr>Characterization Phase Details – Max Cap</vt:lpstr>
      <vt:lpstr>Main Idea – Validation Phase Details</vt:lpstr>
      <vt:lpstr>Experimental Results</vt:lpstr>
      <vt:lpstr>Conclusion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Electro-migration Reliability Verification of Gate Level Blocks for High Performance Microprocessors in Presence of Self-Heating </dc:title>
  <dc:creator>Nagu Dhanwada</dc:creator>
  <cp:lastModifiedBy>Nagu Dhanwada</cp:lastModifiedBy>
  <cp:revision>1</cp:revision>
  <dcterms:created xsi:type="dcterms:W3CDTF">2019-05-24T03:05:34Z</dcterms:created>
  <dcterms:modified xsi:type="dcterms:W3CDTF">2019-05-24T03:06:01Z</dcterms:modified>
</cp:coreProperties>
</file>